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9" r:id="rId1"/>
    <p:sldMasterId id="2147483765" r:id="rId2"/>
    <p:sldMasterId id="2147483843" r:id="rId3"/>
    <p:sldMasterId id="2147483908" r:id="rId4"/>
    <p:sldMasterId id="2147483960" r:id="rId5"/>
  </p:sldMasterIdLst>
  <p:notesMasterIdLst>
    <p:notesMasterId r:id="rId25"/>
  </p:notesMasterIdLst>
  <p:sldIdLst>
    <p:sldId id="256" r:id="rId6"/>
    <p:sldId id="257" r:id="rId7"/>
    <p:sldId id="259" r:id="rId8"/>
    <p:sldId id="264" r:id="rId9"/>
    <p:sldId id="260" r:id="rId10"/>
    <p:sldId id="1426" r:id="rId11"/>
    <p:sldId id="258" r:id="rId12"/>
    <p:sldId id="1428" r:id="rId13"/>
    <p:sldId id="1429" r:id="rId14"/>
    <p:sldId id="1423" r:id="rId15"/>
    <p:sldId id="1425" r:id="rId16"/>
    <p:sldId id="1401" r:id="rId17"/>
    <p:sldId id="280" r:id="rId18"/>
    <p:sldId id="1430" r:id="rId19"/>
    <p:sldId id="1434" r:id="rId20"/>
    <p:sldId id="1433" r:id="rId21"/>
    <p:sldId id="1431" r:id="rId22"/>
    <p:sldId id="1427" r:id="rId23"/>
    <p:sldId id="294" r:id="rId24"/>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5025" autoAdjust="0"/>
  </p:normalViewPr>
  <p:slideViewPr>
    <p:cSldViewPr snapToGrid="0">
      <p:cViewPr varScale="1">
        <p:scale>
          <a:sx n="109" d="100"/>
          <a:sy n="109" d="100"/>
        </p:scale>
        <p:origin x="1602" y="11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1" name="PlaceHolder 1"/>
          <p:cNvSpPr>
            <a:spLocks noGrp="1" noRot="1" noChangeAspect="1"/>
          </p:cNvSpPr>
          <p:nvPr>
            <p:ph type="sldImg"/>
          </p:nvPr>
        </p:nvSpPr>
        <p:spPr>
          <a:xfrm>
            <a:off x="1192213" y="838200"/>
            <a:ext cx="5510212" cy="4132263"/>
          </a:xfrm>
          <a:prstGeom prst="rect">
            <a:avLst/>
          </a:prstGeom>
        </p:spPr>
        <p:txBody>
          <a:bodyPr lIns="0" tIns="0" rIns="0" bIns="0" anchor="ctr">
            <a:noAutofit/>
          </a:bodyPr>
          <a:lstStyle/>
          <a:p>
            <a:pPr algn="ctr"/>
            <a:r>
              <a:rPr lang="de-DE" sz="4600" b="0" strike="noStrike" spc="-1">
                <a:latin typeface="Arial"/>
              </a:rPr>
              <a:t>Click to move the slide</a:t>
            </a:r>
          </a:p>
        </p:txBody>
      </p:sp>
      <p:sp>
        <p:nvSpPr>
          <p:cNvPr id="1202" name="PlaceHolder 2"/>
          <p:cNvSpPr>
            <a:spLocks noGrp="1"/>
          </p:cNvSpPr>
          <p:nvPr>
            <p:ph type="body"/>
          </p:nvPr>
        </p:nvSpPr>
        <p:spPr>
          <a:xfrm>
            <a:off x="789545" y="5236082"/>
            <a:ext cx="6315985" cy="4960303"/>
          </a:xfrm>
          <a:prstGeom prst="rect">
            <a:avLst/>
          </a:prstGeom>
        </p:spPr>
        <p:txBody>
          <a:bodyPr lIns="0" tIns="0" rIns="0" bIns="0">
            <a:noAutofit/>
          </a:bodyPr>
          <a:lstStyle/>
          <a:p>
            <a:r>
              <a:rPr lang="de-DE" sz="2100" b="0" strike="noStrike" spc="-1">
                <a:latin typeface="Arial"/>
              </a:rPr>
              <a:t>Click to edit the notes format</a:t>
            </a:r>
          </a:p>
        </p:txBody>
      </p:sp>
      <p:sp>
        <p:nvSpPr>
          <p:cNvPr id="1203" name="PlaceHolder 3"/>
          <p:cNvSpPr>
            <a:spLocks noGrp="1"/>
          </p:cNvSpPr>
          <p:nvPr>
            <p:ph type="hdr"/>
          </p:nvPr>
        </p:nvSpPr>
        <p:spPr>
          <a:xfrm>
            <a:off x="0" y="0"/>
            <a:ext cx="3426250" cy="550815"/>
          </a:xfrm>
          <a:prstGeom prst="rect">
            <a:avLst/>
          </a:prstGeom>
        </p:spPr>
        <p:txBody>
          <a:bodyPr lIns="0" tIns="0" rIns="0" bIns="0">
            <a:noAutofit/>
          </a:bodyPr>
          <a:lstStyle/>
          <a:p>
            <a:r>
              <a:rPr lang="de-DE" sz="1500" b="0" strike="noStrike" spc="-1">
                <a:latin typeface="Times New Roman"/>
              </a:rPr>
              <a:t>&lt;header&gt;</a:t>
            </a:r>
          </a:p>
        </p:txBody>
      </p:sp>
      <p:sp>
        <p:nvSpPr>
          <p:cNvPr id="1204" name="PlaceHolder 4"/>
          <p:cNvSpPr>
            <a:spLocks noGrp="1"/>
          </p:cNvSpPr>
          <p:nvPr>
            <p:ph type="dt"/>
          </p:nvPr>
        </p:nvSpPr>
        <p:spPr>
          <a:xfrm>
            <a:off x="4468825" y="0"/>
            <a:ext cx="3426250" cy="550815"/>
          </a:xfrm>
          <a:prstGeom prst="rect">
            <a:avLst/>
          </a:prstGeom>
        </p:spPr>
        <p:txBody>
          <a:bodyPr lIns="0" tIns="0" rIns="0" bIns="0">
            <a:noAutofit/>
          </a:bodyPr>
          <a:lstStyle/>
          <a:p>
            <a:pPr algn="r"/>
            <a:r>
              <a:rPr lang="de-DE" sz="1500" b="0" strike="noStrike" spc="-1">
                <a:latin typeface="Times New Roman"/>
              </a:rPr>
              <a:t>&lt;date/time&gt;</a:t>
            </a:r>
          </a:p>
        </p:txBody>
      </p:sp>
      <p:sp>
        <p:nvSpPr>
          <p:cNvPr id="1205" name="PlaceHolder 5"/>
          <p:cNvSpPr>
            <a:spLocks noGrp="1"/>
          </p:cNvSpPr>
          <p:nvPr>
            <p:ph type="ftr"/>
          </p:nvPr>
        </p:nvSpPr>
        <p:spPr>
          <a:xfrm>
            <a:off x="0" y="10472534"/>
            <a:ext cx="3426250" cy="550815"/>
          </a:xfrm>
          <a:prstGeom prst="rect">
            <a:avLst/>
          </a:prstGeom>
        </p:spPr>
        <p:txBody>
          <a:bodyPr lIns="0" tIns="0" rIns="0" bIns="0" anchor="b">
            <a:noAutofit/>
          </a:bodyPr>
          <a:lstStyle/>
          <a:p>
            <a:r>
              <a:rPr lang="de-DE" sz="1500" b="0" strike="noStrike" spc="-1">
                <a:latin typeface="Times New Roman"/>
              </a:rPr>
              <a:t>&lt;footer&gt;</a:t>
            </a:r>
          </a:p>
        </p:txBody>
      </p:sp>
      <p:sp>
        <p:nvSpPr>
          <p:cNvPr id="1206" name="PlaceHolder 6"/>
          <p:cNvSpPr>
            <a:spLocks noGrp="1"/>
          </p:cNvSpPr>
          <p:nvPr>
            <p:ph type="sldNum"/>
          </p:nvPr>
        </p:nvSpPr>
        <p:spPr>
          <a:xfrm>
            <a:off x="4468825" y="10472534"/>
            <a:ext cx="3426250" cy="550815"/>
          </a:xfrm>
          <a:prstGeom prst="rect">
            <a:avLst/>
          </a:prstGeom>
        </p:spPr>
        <p:txBody>
          <a:bodyPr lIns="0" tIns="0" rIns="0" bIns="0" anchor="b">
            <a:noAutofit/>
          </a:bodyPr>
          <a:lstStyle/>
          <a:p>
            <a:pPr algn="r"/>
            <a:fld id="{8F0C15A1-5351-4C3D-91EE-3598C76746FF}" type="slidenum">
              <a:rPr lang="de-DE" sz="1500" b="0" strike="noStrike" spc="-1">
                <a:latin typeface="Times New Roman"/>
              </a:rPr>
              <a:t>‹Nr.›</a:t>
            </a:fld>
            <a:endParaRPr lang="de-DE" sz="1500" b="0" strike="noStrike" spc="-1">
              <a:latin typeface="Times New Roman"/>
            </a:endParaRPr>
          </a:p>
        </p:txBody>
      </p:sp>
    </p:spTree>
    <p:extLst>
      <p:ext uri="{BB962C8B-B14F-4D97-AF65-F5344CB8AC3E}">
        <p14:creationId xmlns:p14="http://schemas.microsoft.com/office/powerpoint/2010/main" val="61836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zamg.ac.at/cms/de/klima/news/sommer-2020-sehr-warm-und-relativ-feuch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 name="PlaceHolder 1"/>
          <p:cNvSpPr>
            <a:spLocks noGrp="1" noRot="1" noChangeAspect="1"/>
          </p:cNvSpPr>
          <p:nvPr>
            <p:ph type="sldImg"/>
          </p:nvPr>
        </p:nvSpPr>
        <p:spPr>
          <a:xfrm>
            <a:off x="1246188" y="1279525"/>
            <a:ext cx="4605337" cy="3454400"/>
          </a:xfrm>
          <a:prstGeom prst="rect">
            <a:avLst/>
          </a:prstGeom>
        </p:spPr>
      </p:sp>
      <p:sp>
        <p:nvSpPr>
          <p:cNvPr id="1720" name="PlaceHolder 2"/>
          <p:cNvSpPr>
            <a:spLocks noGrp="1"/>
          </p:cNvSpPr>
          <p:nvPr>
            <p:ph type="body"/>
          </p:nvPr>
        </p:nvSpPr>
        <p:spPr>
          <a:xfrm>
            <a:off x="709839" y="4925413"/>
            <a:ext cx="5678709" cy="4029040"/>
          </a:xfrm>
          <a:prstGeom prst="rect">
            <a:avLst/>
          </a:prstGeom>
        </p:spPr>
        <p:txBody>
          <a:bodyPr lIns="0" tIns="0" rIns="0" bIns="0">
            <a:noAutofit/>
          </a:bodyPr>
          <a:lstStyle/>
          <a:p>
            <a:r>
              <a:rPr lang="de-DE" sz="2000" b="0" strike="noStrike" spc="-1" dirty="0">
                <a:solidFill>
                  <a:srgbClr val="FFFFFF"/>
                </a:solidFill>
                <a:latin typeface="+mn-lt"/>
                <a:ea typeface="Arial"/>
              </a:rPr>
              <a:t>Hilfestellung für die Stadtplanung für das Verständnis von Klimawandelrisiken und die Entwicklung und Einführung von Klimaanpassungsplänen</a:t>
            </a:r>
            <a:endParaRPr lang="de-DE" sz="2000" b="0" strike="noStrike" spc="-1" dirty="0">
              <a:latin typeface="+mn-lt"/>
            </a:endParaRPr>
          </a:p>
        </p:txBody>
      </p:sp>
      <p:sp>
        <p:nvSpPr>
          <p:cNvPr id="1721" name="CustomShape 3"/>
          <p:cNvSpPr/>
          <p:nvPr/>
        </p:nvSpPr>
        <p:spPr>
          <a:xfrm>
            <a:off x="4021416" y="9721289"/>
            <a:ext cx="3075466" cy="512584"/>
          </a:xfrm>
          <a:prstGeom prst="rect">
            <a:avLst/>
          </a:prstGeom>
          <a:noFill/>
          <a:ln>
            <a:noFill/>
          </a:ln>
        </p:spPr>
        <p:style>
          <a:lnRef idx="0">
            <a:scrgbClr r="0" g="0" b="0"/>
          </a:lnRef>
          <a:fillRef idx="0">
            <a:scrgbClr r="0" g="0" b="0"/>
          </a:fillRef>
          <a:effectRef idx="0">
            <a:scrgbClr r="0" g="0" b="0"/>
          </a:effectRef>
          <a:fontRef idx="minor"/>
        </p:style>
        <p:txBody>
          <a:bodyPr lIns="93276" tIns="46638" rIns="93276" bIns="46638" anchor="b">
            <a:noAutofit/>
          </a:bodyPr>
          <a:lstStyle/>
          <a:p>
            <a:pPr algn="r">
              <a:lnSpc>
                <a:spcPct val="100000"/>
              </a:lnSpc>
            </a:pPr>
            <a:fld id="{662B9288-1258-49A0-8082-8E8CA302988E}" type="slidenum">
              <a:rPr lang="de-DE" sz="1200" spc="-1">
                <a:latin typeface="Times New Roman"/>
              </a:rPr>
              <a:t>1</a:t>
            </a:fld>
            <a:endParaRPr lang="de-DE" sz="1200"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Auf der Ebene der Einzelprojekte/Mikroklimamodellierung untersuchten wir zum Beispiel die Tabakfabrik, der Hauptplatz und (was noch?). </a:t>
            </a:r>
            <a:r>
              <a:rPr lang="de-DE" b="0" dirty="0"/>
              <a:t>Meine Lieblingsthema ist der Hauptplatz, weil dort jetzt schon die Resultaten sichtbar sind.</a:t>
            </a:r>
          </a:p>
          <a:p>
            <a:endParaRPr lang="de-DE" b="1" dirty="0"/>
          </a:p>
          <a:p>
            <a:r>
              <a:rPr lang="de-DE" b="1" i="1" dirty="0"/>
              <a:t>Am Hauptplatz haben wir uns speziell mit den Auswirkungen von Grünfassaden und Baumpflanzungen beschäftigt - was zu Beginn des Projekts als „unmöglich“ empfunden wurde. </a:t>
            </a:r>
          </a:p>
        </p:txBody>
      </p:sp>
      <p:sp>
        <p:nvSpPr>
          <p:cNvPr id="4" name="Foliennummernplatzhalter 3"/>
          <p:cNvSpPr>
            <a:spLocks noGrp="1"/>
          </p:cNvSpPr>
          <p:nvPr>
            <p:ph type="sldNum"/>
          </p:nvPr>
        </p:nvSpPr>
        <p:spPr/>
        <p:txBody>
          <a:bodyPr/>
          <a:lstStyle/>
          <a:p>
            <a:pPr algn="r"/>
            <a:fld id="{8F0C15A1-5351-4C3D-91EE-3598C76746FF}" type="slidenum">
              <a:rPr lang="de-DE" sz="1500" b="0" strike="noStrike" spc="-1" smtClean="0">
                <a:latin typeface="Times New Roman"/>
              </a:rPr>
              <a:t>12</a:t>
            </a:fld>
            <a:endParaRPr lang="de-DE" sz="1500" b="0" strike="noStrike" spc="-1">
              <a:latin typeface="Times New Roman"/>
            </a:endParaRPr>
          </a:p>
        </p:txBody>
      </p:sp>
    </p:spTree>
    <p:extLst>
      <p:ext uri="{BB962C8B-B14F-4D97-AF65-F5344CB8AC3E}">
        <p14:creationId xmlns:p14="http://schemas.microsoft.com/office/powerpoint/2010/main" val="176454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Mit/Ohne Bäumen – von Oben gesehen</a:t>
            </a:r>
          </a:p>
        </p:txBody>
      </p:sp>
      <p:sp>
        <p:nvSpPr>
          <p:cNvPr id="4" name="Foliennummernplatzhalter 3"/>
          <p:cNvSpPr>
            <a:spLocks noGrp="1"/>
          </p:cNvSpPr>
          <p:nvPr>
            <p:ph type="sldNum"/>
          </p:nvPr>
        </p:nvSpPr>
        <p:spPr/>
        <p:txBody>
          <a:bodyPr/>
          <a:lstStyle/>
          <a:p>
            <a:pPr algn="r"/>
            <a:fld id="{8F0C15A1-5351-4C3D-91EE-3598C76746FF}" type="slidenum">
              <a:rPr lang="de-DE" sz="1500" b="0" strike="noStrike" spc="-1" smtClean="0">
                <a:latin typeface="Times New Roman"/>
              </a:rPr>
              <a:t>13</a:t>
            </a:fld>
            <a:endParaRPr lang="de-DE" sz="1500" b="0" strike="noStrike" spc="-1">
              <a:latin typeface="Times New Roman"/>
            </a:endParaRPr>
          </a:p>
        </p:txBody>
      </p:sp>
    </p:spTree>
    <p:extLst>
      <p:ext uri="{BB962C8B-B14F-4D97-AF65-F5344CB8AC3E}">
        <p14:creationId xmlns:p14="http://schemas.microsoft.com/office/powerpoint/2010/main" val="218329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 name="PlaceHolder 1"/>
          <p:cNvSpPr>
            <a:spLocks noGrp="1" noRot="1" noChangeAspect="1"/>
          </p:cNvSpPr>
          <p:nvPr>
            <p:ph type="sldImg"/>
          </p:nvPr>
        </p:nvSpPr>
        <p:spPr>
          <a:xfrm>
            <a:off x="1246188" y="1279525"/>
            <a:ext cx="4605337" cy="3454400"/>
          </a:xfrm>
          <a:prstGeom prst="rect">
            <a:avLst/>
          </a:prstGeom>
        </p:spPr>
      </p:sp>
      <p:sp>
        <p:nvSpPr>
          <p:cNvPr id="1720" name="PlaceHolder 2"/>
          <p:cNvSpPr>
            <a:spLocks noGrp="1"/>
          </p:cNvSpPr>
          <p:nvPr>
            <p:ph type="body"/>
          </p:nvPr>
        </p:nvSpPr>
        <p:spPr>
          <a:xfrm>
            <a:off x="709839" y="4925413"/>
            <a:ext cx="5678709" cy="4029040"/>
          </a:xfrm>
          <a:prstGeom prst="rect">
            <a:avLst/>
          </a:prstGeom>
        </p:spPr>
        <p:txBody>
          <a:bodyPr lIns="0" tIns="0" rIns="0" bIns="0">
            <a:noAutofit/>
          </a:bodyPr>
          <a:lstStyle/>
          <a:p>
            <a:pPr marL="223862" marR="0" lvl="0" indent="-223489" algn="l" defTabSz="914400" rtl="0" eaLnBrk="1" fontAlgn="auto" latinLnBrk="0" hangingPunct="1">
              <a:lnSpc>
                <a:spcPct val="100000"/>
              </a:lnSpc>
              <a:spcBef>
                <a:spcPts val="0"/>
              </a:spcBef>
              <a:spcAft>
                <a:spcPts val="0"/>
              </a:spcAft>
              <a:buClrTx/>
              <a:buSzTx/>
              <a:buFontTx/>
              <a:buNone/>
              <a:tabLst/>
              <a:defRPr/>
            </a:pPr>
            <a:r>
              <a:rPr lang="de-DE" sz="2000" b="1" dirty="0"/>
              <a:t>Inzwischen ist es so das alle Großprojekte eine Klimastudie beantragen und dadurch Klimaresilient geplant sind. </a:t>
            </a:r>
          </a:p>
          <a:p>
            <a:pPr marL="223862" marR="0" lvl="0" indent="-223489" algn="l" defTabSz="914400" rtl="0" eaLnBrk="1" fontAlgn="auto" latinLnBrk="0" hangingPunct="1">
              <a:lnSpc>
                <a:spcPct val="100000"/>
              </a:lnSpc>
              <a:spcBef>
                <a:spcPts val="0"/>
              </a:spcBef>
              <a:spcAft>
                <a:spcPts val="0"/>
              </a:spcAft>
              <a:buClrTx/>
              <a:buSzTx/>
              <a:buFontTx/>
              <a:buNone/>
              <a:tabLst/>
              <a:defRPr/>
            </a:pPr>
            <a:endParaRPr lang="de-DE" sz="2000" b="1" dirty="0"/>
          </a:p>
          <a:p>
            <a:pPr marL="223862" marR="0" lvl="0" indent="-223489" algn="l" defTabSz="914400" rtl="0" eaLnBrk="1" fontAlgn="auto" latinLnBrk="0" hangingPunct="1">
              <a:lnSpc>
                <a:spcPct val="100000"/>
              </a:lnSpc>
              <a:spcBef>
                <a:spcPts val="0"/>
              </a:spcBef>
              <a:spcAft>
                <a:spcPts val="0"/>
              </a:spcAft>
              <a:buClrTx/>
              <a:buSzTx/>
              <a:buFontTx/>
              <a:buNone/>
              <a:tabLst/>
              <a:defRPr/>
            </a:pPr>
            <a:r>
              <a:rPr lang="de-DE" sz="2000" b="1" dirty="0"/>
              <a:t>Aber… „die Kleinvieh macht auch Mist!“. Also was machen wir mit dem kleine(</a:t>
            </a:r>
            <a:r>
              <a:rPr lang="de-DE" sz="2000" b="1" dirty="0" err="1"/>
              <a:t>re</a:t>
            </a:r>
            <a:r>
              <a:rPr lang="de-DE" sz="2000" b="1" dirty="0"/>
              <a:t>)n Projekten, bei denen eine Studie zu teuer wäre?</a:t>
            </a:r>
          </a:p>
          <a:p>
            <a:pPr marL="223862" marR="0" lvl="0" indent="-223489" algn="l" defTabSz="914400" rtl="0" eaLnBrk="1" fontAlgn="auto" latinLnBrk="0" hangingPunct="1">
              <a:lnSpc>
                <a:spcPct val="100000"/>
              </a:lnSpc>
              <a:spcBef>
                <a:spcPts val="0"/>
              </a:spcBef>
              <a:spcAft>
                <a:spcPts val="0"/>
              </a:spcAft>
              <a:buClrTx/>
              <a:buSzTx/>
              <a:buFontTx/>
              <a:buNone/>
              <a:tabLst/>
              <a:defRPr/>
            </a:pPr>
            <a:endParaRPr lang="de-DE" sz="2000" b="1" dirty="0"/>
          </a:p>
          <a:p>
            <a:pPr marL="223862" marR="0" lvl="0" indent="-223489" algn="l" defTabSz="914400" rtl="0" eaLnBrk="1" fontAlgn="auto" latinLnBrk="0" hangingPunct="1">
              <a:lnSpc>
                <a:spcPct val="100000"/>
              </a:lnSpc>
              <a:spcBef>
                <a:spcPts val="0"/>
              </a:spcBef>
              <a:spcAft>
                <a:spcPts val="0"/>
              </a:spcAft>
              <a:buClrTx/>
              <a:buSzTx/>
              <a:buFontTx/>
              <a:buNone/>
              <a:tabLst/>
              <a:defRPr/>
            </a:pPr>
            <a:r>
              <a:rPr lang="de-DE" sz="2000" b="1" dirty="0">
                <a:solidFill>
                  <a:srgbClr val="00B050"/>
                </a:solidFill>
              </a:rPr>
              <a:t>Idee: eine vereinfachte, auf CLARITY basierte „Screening“ Service für Linz!</a:t>
            </a:r>
          </a:p>
          <a:p>
            <a:pPr marL="223862" marR="0" lvl="0" indent="-223489" algn="l" defTabSz="914400" rtl="0" eaLnBrk="1" fontAlgn="auto" latinLnBrk="0" hangingPunct="1">
              <a:lnSpc>
                <a:spcPct val="100000"/>
              </a:lnSpc>
              <a:spcBef>
                <a:spcPts val="0"/>
              </a:spcBef>
              <a:spcAft>
                <a:spcPts val="0"/>
              </a:spcAft>
              <a:buClrTx/>
              <a:buSzTx/>
              <a:buFontTx/>
              <a:buNone/>
              <a:tabLst/>
              <a:defRPr/>
            </a:pPr>
            <a:endParaRPr lang="de-DE" sz="2000" b="1" dirty="0">
              <a:solidFill>
                <a:srgbClr val="00B050"/>
              </a:solidFill>
            </a:endParaRPr>
          </a:p>
          <a:p>
            <a:r>
              <a:rPr lang="de-DE" sz="2000" baseline="0" dirty="0"/>
              <a:t>Unterschied Screening und </a:t>
            </a:r>
            <a:r>
              <a:rPr lang="de-DE" sz="2000" baseline="0" dirty="0" err="1"/>
              <a:t>muklimo</a:t>
            </a:r>
            <a:r>
              <a:rPr lang="de-DE" sz="2000" baseline="0" dirty="0"/>
              <a:t>/Expertenstudien: </a:t>
            </a:r>
          </a:p>
          <a:p>
            <a:endParaRPr lang="de-DE" sz="2000" b="1" baseline="0" dirty="0"/>
          </a:p>
          <a:p>
            <a:r>
              <a:rPr lang="de-DE" sz="2000" b="1" baseline="0" dirty="0"/>
              <a:t>Screening</a:t>
            </a:r>
            <a:r>
              <a:rPr lang="de-DE" sz="2000" baseline="0" dirty="0"/>
              <a:t>: für 3 Ereignisse (häufig, gelegentlich, selten), </a:t>
            </a:r>
            <a:r>
              <a:rPr lang="de-DE" sz="2000" baseline="0" dirty="0" err="1"/>
              <a:t>Tmrt</a:t>
            </a:r>
            <a:r>
              <a:rPr lang="de-DE" sz="2000" baseline="0" dirty="0"/>
              <a:t> für  Mittag 21 Juni, mit frei verfügbaren Daten</a:t>
            </a:r>
          </a:p>
          <a:p>
            <a:r>
              <a:rPr lang="de-DE" sz="2000" b="1" baseline="0" dirty="0" err="1"/>
              <a:t>Muklimo</a:t>
            </a:r>
            <a:r>
              <a:rPr lang="de-DE" sz="2000" baseline="0" dirty="0"/>
              <a:t>: flexibler in der Auflösungswahl, mehr Inputdaten (vertikale </a:t>
            </a:r>
            <a:r>
              <a:rPr lang="de-DE" sz="2000" baseline="0" dirty="0" err="1"/>
              <a:t>meteorolog</a:t>
            </a:r>
            <a:r>
              <a:rPr lang="de-DE" sz="2000" baseline="0" dirty="0"/>
              <a:t>. Info, Wind+ Windrichtung, Gebäudehöhe, etc.) – möglich für jeden Tag laufen zu lassen oder </a:t>
            </a:r>
            <a:r>
              <a:rPr lang="de-DE" sz="2000" baseline="0" dirty="0" err="1"/>
              <a:t>Inidces</a:t>
            </a:r>
            <a:r>
              <a:rPr lang="de-DE" sz="2000" baseline="0" dirty="0"/>
              <a:t> für 30-jährige Perioden zu berechnen</a:t>
            </a:r>
            <a:endParaRPr lang="de-DE" sz="2000" dirty="0"/>
          </a:p>
          <a:p>
            <a:pPr marL="223862" marR="0" lvl="0" indent="-223489" algn="l" defTabSz="914400" rtl="0" eaLnBrk="1" fontAlgn="auto" latinLnBrk="0" hangingPunct="1">
              <a:lnSpc>
                <a:spcPct val="100000"/>
              </a:lnSpc>
              <a:spcBef>
                <a:spcPts val="0"/>
              </a:spcBef>
              <a:spcAft>
                <a:spcPts val="0"/>
              </a:spcAft>
              <a:buClrTx/>
              <a:buSzTx/>
              <a:buFontTx/>
              <a:buNone/>
              <a:tabLst/>
              <a:defRPr/>
            </a:pPr>
            <a:endParaRPr lang="de-DE" sz="2000" b="1" dirty="0">
              <a:solidFill>
                <a:srgbClr val="00B050"/>
              </a:solidFill>
            </a:endParaRPr>
          </a:p>
        </p:txBody>
      </p:sp>
      <p:sp>
        <p:nvSpPr>
          <p:cNvPr id="1721" name="CustomShape 3"/>
          <p:cNvSpPr/>
          <p:nvPr/>
        </p:nvSpPr>
        <p:spPr>
          <a:xfrm>
            <a:off x="4021416" y="9721289"/>
            <a:ext cx="3075466" cy="512584"/>
          </a:xfrm>
          <a:prstGeom prst="rect">
            <a:avLst/>
          </a:prstGeom>
          <a:noFill/>
          <a:ln>
            <a:noFill/>
          </a:ln>
        </p:spPr>
        <p:style>
          <a:lnRef idx="0">
            <a:scrgbClr r="0" g="0" b="0"/>
          </a:lnRef>
          <a:fillRef idx="0">
            <a:scrgbClr r="0" g="0" b="0"/>
          </a:fillRef>
          <a:effectRef idx="0">
            <a:scrgbClr r="0" g="0" b="0"/>
          </a:effectRef>
          <a:fontRef idx="minor"/>
        </p:style>
        <p:txBody>
          <a:bodyPr lIns="93276" tIns="46638" rIns="93276" bIns="46638" anchor="b">
            <a:noAutofit/>
          </a:bodyPr>
          <a:lstStyle/>
          <a:p>
            <a:pPr algn="r">
              <a:lnSpc>
                <a:spcPct val="100000"/>
              </a:lnSpc>
            </a:pPr>
            <a:fld id="{662B9288-1258-49A0-8082-8E8CA302988E}" type="slidenum">
              <a:rPr lang="de-DE" sz="1200" spc="-1">
                <a:latin typeface="Times New Roman"/>
              </a:rPr>
              <a:t>14</a:t>
            </a:fld>
            <a:endParaRPr lang="de-DE" sz="1200" spc="-1">
              <a:latin typeface="Arial"/>
            </a:endParaRPr>
          </a:p>
        </p:txBody>
      </p:sp>
    </p:spTree>
    <p:extLst>
      <p:ext uri="{BB962C8B-B14F-4D97-AF65-F5344CB8AC3E}">
        <p14:creationId xmlns:p14="http://schemas.microsoft.com/office/powerpoint/2010/main" val="672842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Das „</a:t>
            </a:r>
            <a:r>
              <a:rPr lang="de-DE" b="1" dirty="0" err="1"/>
              <a:t>Advanced</a:t>
            </a:r>
            <a:r>
              <a:rPr lang="de-DE" b="1" dirty="0"/>
              <a:t> Urban Screening" ist einer der Arbeitsabläufe, die im CLARTIY Climate Service Information System (CSIS) implementiert sind. Es erlaubt den Benutzern, die Auswirkungen von Hitzeereignissen auf die Bevölkerung, sowie die Auswirkungen der Sturzfluten auf Transport Infrastruktur und Gebäuden  auf einem 500x500 m^2-Raster zu berechnen. </a:t>
            </a:r>
          </a:p>
          <a:p>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Die Berechnung ist in über 400 europäischen Städten und deren Umgebung möglich. – etwa 30km rund um Linz und Salzburg, sowie etwa 70km rund </a:t>
            </a:r>
            <a:r>
              <a:rPr lang="de-DE" b="1" dirty="0" err="1"/>
              <a:t>un</a:t>
            </a:r>
            <a:r>
              <a:rPr lang="de-DE" b="1" dirty="0"/>
              <a:t> Wien – bis zu Ungarische und Tschechische Grenze, sowie bis zum Wiener Neustadt und Eisenstadt in Süden!</a:t>
            </a:r>
          </a:p>
          <a:p>
            <a:endParaRPr lang="de-DE" b="1" dirty="0"/>
          </a:p>
          <a:p>
            <a:endParaRPr lang="de-DE" dirty="0"/>
          </a:p>
          <a:p>
            <a:pPr marL="0" indent="0">
              <a:buFontTx/>
              <a:buNone/>
            </a:pPr>
            <a:r>
              <a:rPr lang="de-DE" dirty="0"/>
              <a:t>„</a:t>
            </a:r>
            <a:r>
              <a:rPr lang="de-DE" dirty="0" err="1"/>
              <a:t>hazard</a:t>
            </a:r>
            <a:r>
              <a:rPr lang="de-DE" dirty="0"/>
              <a:t> </a:t>
            </a:r>
            <a:r>
              <a:rPr lang="de-DE" dirty="0" err="1"/>
              <a:t>local</a:t>
            </a:r>
            <a:r>
              <a:rPr lang="de-DE" dirty="0"/>
              <a:t> </a:t>
            </a:r>
            <a:r>
              <a:rPr lang="de-DE" dirty="0" err="1"/>
              <a:t>effect</a:t>
            </a:r>
            <a:r>
              <a:rPr lang="de-DE" dirty="0"/>
              <a:t>“: </a:t>
            </a:r>
          </a:p>
          <a:p>
            <a:pPr marL="171450" indent="-171450">
              <a:buFontTx/>
              <a:buChar char="-"/>
            </a:pPr>
            <a:r>
              <a:rPr lang="de-DE" sz="1200" b="0" i="0" kern="1200" dirty="0">
                <a:solidFill>
                  <a:schemeClr val="tx1"/>
                </a:solidFill>
                <a:effectLst/>
                <a:latin typeface="+mn-lt"/>
                <a:ea typeface="+mn-ea"/>
                <a:cs typeface="+mn-cs"/>
              </a:rPr>
              <a:t>Mittlere Strahlungstemperatur (MRT): die Temperatur einer Oberfläche, die direkt der Sonne ausgesetzt ist.  </a:t>
            </a:r>
          </a:p>
          <a:p>
            <a:pPr marL="171450" indent="-171450">
              <a:buFontTx/>
              <a:buChar char="-"/>
            </a:pPr>
            <a:r>
              <a:rPr lang="de-DE" sz="1200" b="0" i="0" kern="1200" dirty="0">
                <a:solidFill>
                  <a:schemeClr val="tx1"/>
                </a:solidFill>
                <a:effectLst/>
                <a:latin typeface="+mn-lt"/>
                <a:ea typeface="+mn-ea"/>
                <a:cs typeface="+mn-cs"/>
              </a:rPr>
              <a:t>T(scheinbar): Die vom Menschen empfundene Temperatur, die eine Funktion der Lufttemperatur und der relativen Luftfeuchtigkeit ist.</a:t>
            </a:r>
          </a:p>
          <a:p>
            <a:pPr marL="171450" indent="-171450">
              <a:buFontTx/>
              <a:buChar char="-"/>
            </a:pPr>
            <a:r>
              <a:rPr lang="de-DE" sz="1200" b="0" i="0" kern="1200" dirty="0">
                <a:solidFill>
                  <a:schemeClr val="tx1"/>
                </a:solidFill>
                <a:effectLst/>
                <a:latin typeface="+mn-lt"/>
                <a:ea typeface="+mn-ea"/>
                <a:cs typeface="+mn-cs"/>
              </a:rPr>
              <a:t>T(Universal Thermal Climate Index): ein Indikator für thermischen Komfort </a:t>
            </a:r>
            <a:endParaRPr lang="en-GB" sz="1200" b="0" i="0" kern="1200" dirty="0">
              <a:solidFill>
                <a:schemeClr val="tx1"/>
              </a:solidFill>
              <a:effectLst/>
              <a:latin typeface="+mn-lt"/>
              <a:ea typeface="+mn-ea"/>
              <a:cs typeface="+mn-cs"/>
            </a:endParaRPr>
          </a:p>
          <a:p>
            <a:pPr marL="0" indent="0">
              <a:buFontTx/>
              <a:buNone/>
            </a:pP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Exposure: </a:t>
            </a:r>
          </a:p>
          <a:p>
            <a:pPr marL="171450" indent="-171450">
              <a:buFontTx/>
              <a:buChar char="-"/>
            </a:pPr>
            <a:r>
              <a:rPr lang="de-DE" sz="1200" b="0" i="0" kern="1200" dirty="0">
                <a:solidFill>
                  <a:schemeClr val="tx1"/>
                </a:solidFill>
                <a:effectLst/>
                <a:latin typeface="+mn-lt"/>
                <a:ea typeface="+mn-ea"/>
                <a:cs typeface="+mn-cs"/>
              </a:rPr>
              <a:t> Die Verteilung der Bevölkerung wird ebenfalls für ein Zellenraster von 500x500 m2 geschätzt, indem die Informationen aus dem 1x1km2 GEOSTAT 2011 V2.0.1, Europäisches Bevölkerungsraster, mit den Informationen über Aufenthaltsorte und Typen der Wohngebäude kombiniert werden. </a:t>
            </a:r>
            <a:endParaRPr lang="en-GB" sz="1200" b="0" i="0" kern="1200" dirty="0">
              <a:solidFill>
                <a:schemeClr val="tx1"/>
              </a:solidFill>
              <a:effectLst/>
              <a:latin typeface="+mn-lt"/>
              <a:ea typeface="+mn-ea"/>
              <a:cs typeface="+mn-cs"/>
            </a:endParaRPr>
          </a:p>
          <a:p>
            <a:r>
              <a:rPr lang="de-DE" dirty="0" err="1"/>
              <a:t>Vulnerability</a:t>
            </a:r>
            <a:r>
              <a:rPr lang="de-DE" dirty="0"/>
              <a:t>: </a:t>
            </a:r>
            <a:r>
              <a:rPr lang="de-DE" dirty="0" err="1"/>
              <a:t>how</a:t>
            </a:r>
            <a:r>
              <a:rPr lang="de-DE" dirty="0"/>
              <a:t> </a:t>
            </a:r>
            <a:r>
              <a:rPr lang="de-DE" dirty="0" err="1"/>
              <a:t>to</a:t>
            </a:r>
            <a:r>
              <a:rPr lang="de-DE" dirty="0"/>
              <a:t> </a:t>
            </a:r>
            <a:r>
              <a:rPr lang="de-DE" dirty="0" err="1"/>
              <a:t>calculate</a:t>
            </a:r>
            <a:r>
              <a:rPr lang="de-DE" dirty="0"/>
              <a:t> </a:t>
            </a:r>
            <a:r>
              <a:rPr lang="de-DE" dirty="0" err="1"/>
              <a:t>the</a:t>
            </a:r>
            <a:r>
              <a:rPr lang="de-DE" dirty="0"/>
              <a:t> </a:t>
            </a:r>
            <a:r>
              <a:rPr lang="de-DE" dirty="0" err="1"/>
              <a:t>impact</a:t>
            </a:r>
            <a:r>
              <a:rPr lang="de-DE" dirty="0"/>
              <a:t> </a:t>
            </a:r>
            <a:r>
              <a:rPr lang="de-DE" dirty="0" err="1"/>
              <a:t>when</a:t>
            </a:r>
            <a:r>
              <a:rPr lang="de-DE" dirty="0"/>
              <a:t> H &amp; E </a:t>
            </a:r>
            <a:r>
              <a:rPr lang="de-DE" dirty="0" err="1"/>
              <a:t>are</a:t>
            </a:r>
            <a:r>
              <a:rPr lang="de-DE" dirty="0"/>
              <a:t> </a:t>
            </a:r>
            <a:r>
              <a:rPr lang="de-DE" dirty="0" err="1"/>
              <a:t>known</a:t>
            </a:r>
            <a:r>
              <a:rPr lang="de-DE" dirty="0"/>
              <a:t>? (just </a:t>
            </a:r>
            <a:r>
              <a:rPr lang="de-DE" dirty="0" err="1"/>
              <a:t>textual</a:t>
            </a:r>
            <a:r>
              <a:rPr lang="de-DE" dirty="0"/>
              <a:t> </a:t>
            </a:r>
            <a:r>
              <a:rPr lang="de-DE" dirty="0" err="1"/>
              <a:t>explanation</a:t>
            </a:r>
            <a:r>
              <a:rPr lang="de-DE" dirty="0"/>
              <a:t> </a:t>
            </a:r>
            <a:r>
              <a:rPr lang="de-DE" dirty="0" err="1"/>
              <a:t>shown</a:t>
            </a:r>
            <a:r>
              <a:rPr lang="de-DE" dirty="0"/>
              <a:t> </a:t>
            </a:r>
            <a:r>
              <a:rPr lang="de-DE" dirty="0" err="1"/>
              <a:t>to</a:t>
            </a:r>
            <a:r>
              <a:rPr lang="de-DE" dirty="0"/>
              <a:t> </a:t>
            </a:r>
            <a:r>
              <a:rPr lang="de-DE" dirty="0" err="1"/>
              <a:t>users</a:t>
            </a:r>
            <a:r>
              <a:rPr lang="de-DE" dirty="0"/>
              <a:t>)</a:t>
            </a:r>
          </a:p>
          <a:p>
            <a:endParaRPr lang="de-DE" dirty="0"/>
          </a:p>
          <a:p>
            <a:r>
              <a:rPr lang="de-DE" dirty="0"/>
              <a:t>Impact: </a:t>
            </a:r>
          </a:p>
          <a:p>
            <a:pPr marL="171450" indent="-171450">
              <a:buFontTx/>
              <a:buChar char="-"/>
            </a:pPr>
            <a:r>
              <a:rPr lang="de-DE" dirty="0"/>
              <a:t>Wärmemortalität</a:t>
            </a:r>
          </a:p>
          <a:p>
            <a:pPr marL="171450" indent="-171450">
              <a:buFontTx/>
              <a:buChar char="-"/>
            </a:pPr>
            <a:r>
              <a:rPr lang="de-DE" dirty="0"/>
              <a:t>Hochwasserschäden</a:t>
            </a:r>
          </a:p>
          <a:p>
            <a:pPr marL="171450" indent="-171450">
              <a:buFontTx/>
              <a:buChar char="-"/>
            </a:pPr>
            <a:r>
              <a:rPr lang="de-DE" dirty="0"/>
              <a:t>Monetäre Auswirkungen</a:t>
            </a:r>
          </a:p>
          <a:p>
            <a:pPr marL="0" indent="0">
              <a:buFontTx/>
              <a:buNone/>
            </a:pPr>
            <a:endParaRPr lang="de-DE" dirty="0"/>
          </a:p>
          <a:p>
            <a:pPr marL="0" indent="0">
              <a:buFontTx/>
              <a:buNone/>
            </a:pPr>
            <a:r>
              <a:rPr lang="de-DE" dirty="0"/>
              <a:t>Adaptation </a:t>
            </a:r>
            <a:r>
              <a:rPr lang="de-DE" dirty="0" err="1"/>
              <a:t>options</a:t>
            </a:r>
            <a:endParaRPr lang="de-DE" dirty="0"/>
          </a:p>
          <a:p>
            <a:pPr marL="171450" indent="-171450">
              <a:buFontTx/>
              <a:buChar char="-"/>
            </a:pPr>
            <a:r>
              <a:rPr lang="de-DE" dirty="0"/>
              <a:t>Ermittlung der interessanten Anpassungsoptionen</a:t>
            </a:r>
          </a:p>
          <a:p>
            <a:pPr marL="171450" indent="-171450">
              <a:buFontTx/>
              <a:buChar char="-"/>
            </a:pPr>
            <a:r>
              <a:rPr lang="de-DE" dirty="0"/>
              <a:t>Auswirkungen MIT Anpassungsoptionen neu berechnen</a:t>
            </a:r>
          </a:p>
          <a:p>
            <a:endParaRPr lang="de-DE" dirty="0"/>
          </a:p>
          <a:p>
            <a:r>
              <a:rPr lang="de-DE" b="1" dirty="0"/>
              <a:t>Die Berechnung ist in über 400 europäischen Städten und deren Umgebung möglich. – etwa 30km rund um Linz und Salzburg, sowie etwa 70km rund </a:t>
            </a:r>
            <a:r>
              <a:rPr lang="de-DE" b="1" dirty="0" err="1"/>
              <a:t>un</a:t>
            </a:r>
            <a:r>
              <a:rPr lang="de-DE" b="1" dirty="0"/>
              <a:t> Wien – bis zu Ungarische und Tschechische Grenze, sowie bis zum Wiener Neustadt und Eisenstadt in Süden!</a:t>
            </a:r>
          </a:p>
        </p:txBody>
      </p:sp>
      <p:sp>
        <p:nvSpPr>
          <p:cNvPr id="4" name="Foliennummernplatzhalter 3"/>
          <p:cNvSpPr>
            <a:spLocks noGrp="1"/>
          </p:cNvSpPr>
          <p:nvPr>
            <p:ph type="sldNum" sz="quarter" idx="10"/>
          </p:nvPr>
        </p:nvSpPr>
        <p:spPr/>
        <p:txBody>
          <a:bodyPr/>
          <a:lstStyle/>
          <a:p>
            <a:fld id="{D8E31553-2A19-2242-8166-0115FC643CAC}" type="slidenum">
              <a:rPr lang="de-DE" smtClean="0"/>
              <a:t>15</a:t>
            </a:fld>
            <a:endParaRPr lang="de-DE"/>
          </a:p>
        </p:txBody>
      </p:sp>
    </p:spTree>
    <p:extLst>
      <p:ext uri="{BB962C8B-B14F-4D97-AF65-F5344CB8AC3E}">
        <p14:creationId xmlns:p14="http://schemas.microsoft.com/office/powerpoint/2010/main" val="475957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 name="PlaceHolder 1"/>
          <p:cNvSpPr>
            <a:spLocks noGrp="1" noRot="1" noChangeAspect="1"/>
          </p:cNvSpPr>
          <p:nvPr>
            <p:ph type="sldImg"/>
          </p:nvPr>
        </p:nvSpPr>
        <p:spPr>
          <a:xfrm>
            <a:off x="1246188" y="1279525"/>
            <a:ext cx="4605337" cy="3454400"/>
          </a:xfrm>
          <a:prstGeom prst="rect">
            <a:avLst/>
          </a:prstGeom>
        </p:spPr>
      </p:sp>
      <p:sp>
        <p:nvSpPr>
          <p:cNvPr id="1720" name="PlaceHolder 2"/>
          <p:cNvSpPr>
            <a:spLocks noGrp="1"/>
          </p:cNvSpPr>
          <p:nvPr>
            <p:ph type="body"/>
          </p:nvPr>
        </p:nvSpPr>
        <p:spPr>
          <a:xfrm>
            <a:off x="709839" y="4925413"/>
            <a:ext cx="5678709" cy="4029040"/>
          </a:xfrm>
          <a:prstGeom prst="rect">
            <a:avLst/>
          </a:prstGeom>
        </p:spPr>
        <p:txBody>
          <a:bodyPr lIns="0" tIns="0" rIns="0" bIns="0">
            <a:noAutofit/>
          </a:bodyPr>
          <a:lstStyle/>
          <a:p>
            <a:pPr marL="223862" marR="0" lvl="0" indent="-223489" algn="l" defTabSz="914400" rtl="0" eaLnBrk="1" fontAlgn="auto" latinLnBrk="0" hangingPunct="1">
              <a:lnSpc>
                <a:spcPct val="100000"/>
              </a:lnSpc>
              <a:spcBef>
                <a:spcPts val="0"/>
              </a:spcBef>
              <a:spcAft>
                <a:spcPts val="0"/>
              </a:spcAft>
              <a:buClrTx/>
              <a:buSzTx/>
              <a:buFontTx/>
              <a:buNone/>
              <a:tabLst/>
              <a:defRPr/>
            </a:pPr>
            <a:r>
              <a:rPr lang="de-DE" sz="2000" b="1" dirty="0"/>
              <a:t>Inzwischen ist es so das alle Großprojekte eine Klimastudie beantragen und dadurch Klimaresilient geplant sind. </a:t>
            </a:r>
          </a:p>
          <a:p>
            <a:pPr marL="223862" marR="0" lvl="0" indent="-223489" algn="l" defTabSz="914400" rtl="0" eaLnBrk="1" fontAlgn="auto" latinLnBrk="0" hangingPunct="1">
              <a:lnSpc>
                <a:spcPct val="100000"/>
              </a:lnSpc>
              <a:spcBef>
                <a:spcPts val="0"/>
              </a:spcBef>
              <a:spcAft>
                <a:spcPts val="0"/>
              </a:spcAft>
              <a:buClrTx/>
              <a:buSzTx/>
              <a:buFontTx/>
              <a:buNone/>
              <a:tabLst/>
              <a:defRPr/>
            </a:pPr>
            <a:endParaRPr lang="de-DE" sz="2000" b="1" dirty="0"/>
          </a:p>
          <a:p>
            <a:pPr marL="223862" marR="0" lvl="0" indent="-223489" algn="l" defTabSz="914400" rtl="0" eaLnBrk="1" fontAlgn="auto" latinLnBrk="0" hangingPunct="1">
              <a:lnSpc>
                <a:spcPct val="100000"/>
              </a:lnSpc>
              <a:spcBef>
                <a:spcPts val="0"/>
              </a:spcBef>
              <a:spcAft>
                <a:spcPts val="0"/>
              </a:spcAft>
              <a:buClrTx/>
              <a:buSzTx/>
              <a:buFontTx/>
              <a:buNone/>
              <a:tabLst/>
              <a:defRPr/>
            </a:pPr>
            <a:r>
              <a:rPr lang="de-DE" sz="2000" b="1" dirty="0"/>
              <a:t>Aber… „die Kleinvieh macht auch Mist!“. Also was machen wir mit dem kleine(</a:t>
            </a:r>
            <a:r>
              <a:rPr lang="de-DE" sz="2000" b="1" dirty="0" err="1"/>
              <a:t>re</a:t>
            </a:r>
            <a:r>
              <a:rPr lang="de-DE" sz="2000" b="1" dirty="0"/>
              <a:t>)n Projekten, bei denen eine Studie zu teuer wäre?</a:t>
            </a:r>
          </a:p>
          <a:p>
            <a:pPr marL="223862" marR="0" lvl="0" indent="-223489" algn="l" defTabSz="914400" rtl="0" eaLnBrk="1" fontAlgn="auto" latinLnBrk="0" hangingPunct="1">
              <a:lnSpc>
                <a:spcPct val="100000"/>
              </a:lnSpc>
              <a:spcBef>
                <a:spcPts val="0"/>
              </a:spcBef>
              <a:spcAft>
                <a:spcPts val="0"/>
              </a:spcAft>
              <a:buClrTx/>
              <a:buSzTx/>
              <a:buFontTx/>
              <a:buNone/>
              <a:tabLst/>
              <a:defRPr/>
            </a:pPr>
            <a:endParaRPr lang="de-DE" sz="2000" b="1" dirty="0"/>
          </a:p>
          <a:p>
            <a:pPr marL="223862" marR="0" lvl="0" indent="-223489" algn="l" defTabSz="914400" rtl="0" eaLnBrk="1" fontAlgn="auto" latinLnBrk="0" hangingPunct="1">
              <a:lnSpc>
                <a:spcPct val="100000"/>
              </a:lnSpc>
              <a:spcBef>
                <a:spcPts val="0"/>
              </a:spcBef>
              <a:spcAft>
                <a:spcPts val="0"/>
              </a:spcAft>
              <a:buClrTx/>
              <a:buSzTx/>
              <a:buFontTx/>
              <a:buNone/>
              <a:tabLst/>
              <a:defRPr/>
            </a:pPr>
            <a:r>
              <a:rPr lang="de-DE" sz="2000" b="1" dirty="0">
                <a:solidFill>
                  <a:srgbClr val="00B050"/>
                </a:solidFill>
              </a:rPr>
              <a:t>Idee: eine vereinfachte, auf CLARITY basierte „Screening“ Service für Linz!</a:t>
            </a:r>
          </a:p>
          <a:p>
            <a:pPr marL="223862" marR="0" lvl="0" indent="-223489" algn="l" defTabSz="914400" rtl="0" eaLnBrk="1" fontAlgn="auto" latinLnBrk="0" hangingPunct="1">
              <a:lnSpc>
                <a:spcPct val="100000"/>
              </a:lnSpc>
              <a:spcBef>
                <a:spcPts val="0"/>
              </a:spcBef>
              <a:spcAft>
                <a:spcPts val="0"/>
              </a:spcAft>
              <a:buClrTx/>
              <a:buSzTx/>
              <a:buFontTx/>
              <a:buNone/>
              <a:tabLst/>
              <a:defRPr/>
            </a:pPr>
            <a:endParaRPr lang="de-DE" sz="2000" b="1" dirty="0">
              <a:solidFill>
                <a:srgbClr val="00B050"/>
              </a:solidFill>
            </a:endParaRPr>
          </a:p>
          <a:p>
            <a:r>
              <a:rPr lang="de-DE" sz="2000" baseline="0" dirty="0"/>
              <a:t>Unterschied Screening und </a:t>
            </a:r>
            <a:r>
              <a:rPr lang="de-DE" sz="2000" baseline="0" dirty="0" err="1"/>
              <a:t>muklimo</a:t>
            </a:r>
            <a:r>
              <a:rPr lang="de-DE" sz="2000" baseline="0" dirty="0"/>
              <a:t>/Expertenstudien: </a:t>
            </a:r>
          </a:p>
          <a:p>
            <a:endParaRPr lang="de-DE" sz="2000" b="1" baseline="0" dirty="0"/>
          </a:p>
          <a:p>
            <a:r>
              <a:rPr lang="de-DE" sz="2000" b="1" baseline="0" dirty="0"/>
              <a:t>Screening</a:t>
            </a:r>
            <a:r>
              <a:rPr lang="de-DE" sz="2000" baseline="0" dirty="0"/>
              <a:t>: für 3 Ereignisse (häufig, gelegentlich, selten), </a:t>
            </a:r>
            <a:r>
              <a:rPr lang="de-DE" sz="2000" baseline="0" dirty="0" err="1"/>
              <a:t>Tmrt</a:t>
            </a:r>
            <a:r>
              <a:rPr lang="de-DE" sz="2000" baseline="0" dirty="0"/>
              <a:t> für  Mittag 21 Juni, mit frei verfügbaren Daten</a:t>
            </a:r>
          </a:p>
          <a:p>
            <a:r>
              <a:rPr lang="de-DE" sz="2000" b="1" baseline="0" dirty="0" err="1"/>
              <a:t>Muklimo</a:t>
            </a:r>
            <a:r>
              <a:rPr lang="de-DE" sz="2000" baseline="0" dirty="0"/>
              <a:t>: flexibler in der Auflösungswahl, mehr Inputdaten (vertikale </a:t>
            </a:r>
            <a:r>
              <a:rPr lang="de-DE" sz="2000" baseline="0" dirty="0" err="1"/>
              <a:t>meteorolog</a:t>
            </a:r>
            <a:r>
              <a:rPr lang="de-DE" sz="2000" baseline="0" dirty="0"/>
              <a:t>. Info, Wind+ Windrichtung, Gebäudehöhe, etc.) – möglich für jeden Tag laufen zu lassen oder </a:t>
            </a:r>
            <a:r>
              <a:rPr lang="de-DE" sz="2000" baseline="0" dirty="0" err="1"/>
              <a:t>Inidces</a:t>
            </a:r>
            <a:r>
              <a:rPr lang="de-DE" sz="2000" baseline="0" dirty="0"/>
              <a:t> für 30-jährige Perioden zu berechnen</a:t>
            </a:r>
            <a:endParaRPr lang="de-DE" sz="2000" dirty="0"/>
          </a:p>
          <a:p>
            <a:pPr marL="223862" marR="0" lvl="0" indent="-223489" algn="l" defTabSz="914400" rtl="0" eaLnBrk="1" fontAlgn="auto" latinLnBrk="0" hangingPunct="1">
              <a:lnSpc>
                <a:spcPct val="100000"/>
              </a:lnSpc>
              <a:spcBef>
                <a:spcPts val="0"/>
              </a:spcBef>
              <a:spcAft>
                <a:spcPts val="0"/>
              </a:spcAft>
              <a:buClrTx/>
              <a:buSzTx/>
              <a:buFontTx/>
              <a:buNone/>
              <a:tabLst/>
              <a:defRPr/>
            </a:pPr>
            <a:endParaRPr lang="de-DE" sz="2000" b="1" dirty="0">
              <a:solidFill>
                <a:srgbClr val="00B050"/>
              </a:solidFill>
            </a:endParaRPr>
          </a:p>
        </p:txBody>
      </p:sp>
      <p:sp>
        <p:nvSpPr>
          <p:cNvPr id="1721" name="CustomShape 3"/>
          <p:cNvSpPr/>
          <p:nvPr/>
        </p:nvSpPr>
        <p:spPr>
          <a:xfrm>
            <a:off x="4021416" y="9721289"/>
            <a:ext cx="3075466" cy="512584"/>
          </a:xfrm>
          <a:prstGeom prst="rect">
            <a:avLst/>
          </a:prstGeom>
          <a:noFill/>
          <a:ln>
            <a:noFill/>
          </a:ln>
        </p:spPr>
        <p:style>
          <a:lnRef idx="0">
            <a:scrgbClr r="0" g="0" b="0"/>
          </a:lnRef>
          <a:fillRef idx="0">
            <a:scrgbClr r="0" g="0" b="0"/>
          </a:fillRef>
          <a:effectRef idx="0">
            <a:scrgbClr r="0" g="0" b="0"/>
          </a:effectRef>
          <a:fontRef idx="minor"/>
        </p:style>
        <p:txBody>
          <a:bodyPr lIns="93276" tIns="46638" rIns="93276" bIns="46638" anchor="b">
            <a:noAutofit/>
          </a:bodyPr>
          <a:lstStyle/>
          <a:p>
            <a:pPr algn="r">
              <a:lnSpc>
                <a:spcPct val="100000"/>
              </a:lnSpc>
            </a:pPr>
            <a:fld id="{662B9288-1258-49A0-8082-8E8CA302988E}" type="slidenum">
              <a:rPr lang="de-DE" sz="1200" spc="-1">
                <a:latin typeface="Times New Roman"/>
              </a:rPr>
              <a:t>17</a:t>
            </a:fld>
            <a:endParaRPr lang="de-DE" sz="1200" spc="-1">
              <a:latin typeface="Arial"/>
            </a:endParaRPr>
          </a:p>
        </p:txBody>
      </p:sp>
    </p:spTree>
    <p:extLst>
      <p:ext uri="{BB962C8B-B14F-4D97-AF65-F5344CB8AC3E}">
        <p14:creationId xmlns:p14="http://schemas.microsoft.com/office/powerpoint/2010/main" val="3458224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 name="PlaceHolder 1"/>
          <p:cNvSpPr>
            <a:spLocks noGrp="1" noRot="1" noChangeAspect="1"/>
          </p:cNvSpPr>
          <p:nvPr>
            <p:ph type="sldImg"/>
          </p:nvPr>
        </p:nvSpPr>
        <p:spPr>
          <a:xfrm>
            <a:off x="1246188" y="1279525"/>
            <a:ext cx="4605337" cy="3454400"/>
          </a:xfrm>
          <a:prstGeom prst="rect">
            <a:avLst/>
          </a:prstGeom>
        </p:spPr>
      </p:sp>
      <p:sp>
        <p:nvSpPr>
          <p:cNvPr id="1750" name="PlaceHolder 2"/>
          <p:cNvSpPr>
            <a:spLocks noGrp="1"/>
          </p:cNvSpPr>
          <p:nvPr>
            <p:ph type="body"/>
          </p:nvPr>
        </p:nvSpPr>
        <p:spPr>
          <a:xfrm>
            <a:off x="709839" y="4925413"/>
            <a:ext cx="5678709" cy="4029040"/>
          </a:xfrm>
          <a:prstGeom prst="rect">
            <a:avLst/>
          </a:prstGeom>
        </p:spPr>
        <p:txBody>
          <a:bodyPr lIns="0" tIns="0" rIns="0" bIns="0">
            <a:noAutofit/>
          </a:bodyPr>
          <a:lstStyle/>
          <a:p>
            <a:endParaRPr lang="de-DE" sz="2100" spc="-1">
              <a:latin typeface="Arial"/>
            </a:endParaRPr>
          </a:p>
        </p:txBody>
      </p:sp>
      <p:sp>
        <p:nvSpPr>
          <p:cNvPr id="1751" name="CustomShape 3"/>
          <p:cNvSpPr/>
          <p:nvPr/>
        </p:nvSpPr>
        <p:spPr>
          <a:xfrm>
            <a:off x="4021416" y="9721289"/>
            <a:ext cx="3075466" cy="512584"/>
          </a:xfrm>
          <a:prstGeom prst="rect">
            <a:avLst/>
          </a:prstGeom>
          <a:noFill/>
          <a:ln>
            <a:noFill/>
          </a:ln>
        </p:spPr>
        <p:style>
          <a:lnRef idx="0">
            <a:scrgbClr r="0" g="0" b="0"/>
          </a:lnRef>
          <a:fillRef idx="0">
            <a:scrgbClr r="0" g="0" b="0"/>
          </a:fillRef>
          <a:effectRef idx="0">
            <a:scrgbClr r="0" g="0" b="0"/>
          </a:effectRef>
          <a:fontRef idx="minor"/>
        </p:style>
        <p:txBody>
          <a:bodyPr lIns="93276" tIns="46638" rIns="93276" bIns="46638" anchor="b">
            <a:noAutofit/>
          </a:bodyPr>
          <a:lstStyle/>
          <a:p>
            <a:pPr algn="r">
              <a:lnSpc>
                <a:spcPct val="100000"/>
              </a:lnSpc>
            </a:pPr>
            <a:fld id="{F5618EB3-A3CB-4A9E-B9C0-054238507F17}" type="slidenum">
              <a:rPr lang="de-DE" sz="1200" spc="-1">
                <a:solidFill>
                  <a:srgbClr val="000000"/>
                </a:solidFill>
              </a:rPr>
              <a:t>19</a:t>
            </a:fld>
            <a:endParaRPr lang="de-DE" sz="1200"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8aae28f2e2_1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2" name="Google Shape;1712;g8aae28f2e2_1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4029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PlaceHolder 1"/>
          <p:cNvSpPr>
            <a:spLocks noGrp="1" noRot="1" noChangeAspect="1"/>
          </p:cNvSpPr>
          <p:nvPr>
            <p:ph type="sldImg"/>
          </p:nvPr>
        </p:nvSpPr>
        <p:spPr>
          <a:xfrm>
            <a:off x="1246188" y="1279525"/>
            <a:ext cx="4605337" cy="3454400"/>
          </a:xfrm>
          <a:prstGeom prst="rect">
            <a:avLst/>
          </a:prstGeom>
        </p:spPr>
      </p:sp>
      <p:sp>
        <p:nvSpPr>
          <p:cNvPr id="1726" name="PlaceHolder 2"/>
          <p:cNvSpPr>
            <a:spLocks noGrp="1"/>
          </p:cNvSpPr>
          <p:nvPr>
            <p:ph type="body"/>
          </p:nvPr>
        </p:nvSpPr>
        <p:spPr>
          <a:xfrm>
            <a:off x="709839" y="4925413"/>
            <a:ext cx="5678709" cy="4029040"/>
          </a:xfrm>
          <a:prstGeom prst="rect">
            <a:avLst/>
          </a:prstGeom>
        </p:spPr>
        <p:txBody>
          <a:bodyPr lIns="0" tIns="0" rIns="0" bIns="0">
            <a:noAutofit/>
          </a:bodyPr>
          <a:lstStyle/>
          <a:p>
            <a:pPr marL="223862" indent="-223489"/>
            <a:r>
              <a:rPr lang="de-DE" sz="2100" b="1" spc="-1" dirty="0">
                <a:latin typeface="+mn-lt"/>
              </a:rPr>
              <a:t>Das Klima hat sich bereits verändert und Hitzewellen töten in manchen Jahren schon jetzt mehr Menschen als Autounfälle (in welchem Jahr 201X?)</a:t>
            </a:r>
          </a:p>
          <a:p>
            <a:pPr marL="223862" indent="-223489"/>
            <a:r>
              <a:rPr lang="de-DE" sz="2100" b="1" spc="-1" dirty="0">
                <a:latin typeface="+mn-lt"/>
              </a:rPr>
              <a:t>Überflutungen, Dürre, Starkregen, Stürme</a:t>
            </a:r>
          </a:p>
          <a:p>
            <a:pPr marL="223862" indent="-223489"/>
            <a:endParaRPr lang="de-DE" sz="2100" b="1" spc="-1" dirty="0">
              <a:latin typeface="+mn-lt"/>
            </a:endParaRPr>
          </a:p>
          <a:p>
            <a:pPr marL="223862" indent="-223489"/>
            <a:r>
              <a:rPr lang="de-DE" sz="2100" b="1" i="1" spc="-1" dirty="0">
                <a:latin typeface="+mn-lt"/>
              </a:rPr>
              <a:t>Neueste daten für Sommer 2020 von ZAMG: Feucht, aber immer noch 2°C über den Langjährigen Durchschnitt und voll im Trend der letzten Jahren…</a:t>
            </a:r>
          </a:p>
          <a:p>
            <a:pPr marL="223862" indent="-223489"/>
            <a:endParaRPr lang="de-DE" sz="2100" b="1" spc="-1" dirty="0">
              <a:latin typeface="+mn-lt"/>
            </a:endParaRPr>
          </a:p>
          <a:p>
            <a:pPr>
              <a:lnSpc>
                <a:spcPct val="100000"/>
              </a:lnSpc>
            </a:pPr>
            <a:r>
              <a:rPr lang="de-DE" sz="2400" spc="-1" dirty="0">
                <a:solidFill>
                  <a:srgbClr val="000000"/>
                </a:solidFill>
                <a:latin typeface="Calibri"/>
              </a:rPr>
              <a:t>Beobachtungen</a:t>
            </a:r>
            <a:r>
              <a:rPr lang="de-DE" sz="2400" b="1" strike="noStrike" spc="-1" dirty="0">
                <a:solidFill>
                  <a:srgbClr val="000000"/>
                </a:solidFill>
                <a:latin typeface="Calibri"/>
                <a:ea typeface="+mn-ea"/>
              </a:rPr>
              <a:t> zeigen:</a:t>
            </a:r>
            <a:endParaRPr lang="de-DE" sz="2400" b="0" strike="noStrike" spc="-1" dirty="0">
              <a:latin typeface="+mn-lt"/>
            </a:endParaRPr>
          </a:p>
          <a:p>
            <a:pPr marL="285840" indent="-196200">
              <a:lnSpc>
                <a:spcPct val="100000"/>
              </a:lnSpc>
              <a:buClr>
                <a:srgbClr val="000000"/>
              </a:buClr>
              <a:buFont typeface="StarSymbol"/>
              <a:buChar char="-"/>
            </a:pPr>
            <a:r>
              <a:rPr lang="de-DE" sz="2400" b="0" strike="noStrike" spc="-1" dirty="0">
                <a:solidFill>
                  <a:srgbClr val="000000"/>
                </a:solidFill>
                <a:latin typeface="Calibri"/>
                <a:ea typeface="+mn-ea"/>
              </a:rPr>
              <a:t>Hitzewellen entstehen öfter</a:t>
            </a:r>
            <a:endParaRPr lang="de-DE" sz="2400" b="0" strike="noStrike" spc="-1" dirty="0">
              <a:latin typeface="+mn-lt"/>
            </a:endParaRPr>
          </a:p>
          <a:p>
            <a:pPr marL="285840" indent="-196200">
              <a:lnSpc>
                <a:spcPct val="100000"/>
              </a:lnSpc>
              <a:buClr>
                <a:srgbClr val="000000"/>
              </a:buClr>
              <a:buFont typeface="StarSymbol"/>
              <a:buChar char="-"/>
            </a:pPr>
            <a:r>
              <a:rPr lang="de-DE" sz="2400" b="0" strike="noStrike" spc="-1" dirty="0">
                <a:solidFill>
                  <a:srgbClr val="000000"/>
                </a:solidFill>
                <a:latin typeface="Calibri"/>
                <a:ea typeface="+mn-ea"/>
              </a:rPr>
              <a:t>Hitzewellen dauern länger</a:t>
            </a:r>
            <a:endParaRPr lang="de-DE" sz="2400" b="0" strike="noStrike" spc="-1" dirty="0">
              <a:latin typeface="+mn-lt"/>
            </a:endParaRPr>
          </a:p>
          <a:p>
            <a:pPr marL="285840" indent="-196200">
              <a:lnSpc>
                <a:spcPct val="100000"/>
              </a:lnSpc>
              <a:buClr>
                <a:srgbClr val="000000"/>
              </a:buClr>
              <a:buFont typeface="StarSymbol"/>
              <a:buChar char="-"/>
            </a:pPr>
            <a:r>
              <a:rPr lang="de-DE" sz="2400" b="0" strike="noStrike" spc="-1" dirty="0">
                <a:solidFill>
                  <a:srgbClr val="000000"/>
                </a:solidFill>
                <a:latin typeface="Calibri"/>
                <a:ea typeface="+mn-ea"/>
              </a:rPr>
              <a:t>7 der heißesten Sommer fanden  während der letzten 10 Jahre statt  </a:t>
            </a:r>
            <a:endParaRPr lang="de-DE" sz="2400" b="0" strike="noStrike" spc="-1" dirty="0">
              <a:latin typeface="+mn-lt"/>
            </a:endParaRPr>
          </a:p>
          <a:p>
            <a:pPr marL="223862" indent="-223489"/>
            <a:endParaRPr lang="de-DE" sz="2100" b="1" spc="-1" dirty="0">
              <a:latin typeface="Arial"/>
            </a:endParaRPr>
          </a:p>
          <a:p>
            <a:pPr marL="223862" indent="-223489"/>
            <a:r>
              <a:rPr lang="de-DE" sz="2400" dirty="0">
                <a:hlinkClick r:id="rId3"/>
              </a:rPr>
              <a:t>https://www.zamg.ac.at/cms/de/klima/news/sommer-2020-sehr-warm-und-relativ-feucht</a:t>
            </a:r>
            <a:endParaRPr lang="de-DE" sz="2100" b="1" spc="-1" dirty="0">
              <a:latin typeface="Arial"/>
            </a:endParaRPr>
          </a:p>
        </p:txBody>
      </p:sp>
      <p:sp>
        <p:nvSpPr>
          <p:cNvPr id="1727" name="CustomShape 3"/>
          <p:cNvSpPr/>
          <p:nvPr/>
        </p:nvSpPr>
        <p:spPr>
          <a:xfrm>
            <a:off x="4021416" y="9721289"/>
            <a:ext cx="3075466" cy="512584"/>
          </a:xfrm>
          <a:prstGeom prst="rect">
            <a:avLst/>
          </a:prstGeom>
          <a:noFill/>
          <a:ln>
            <a:noFill/>
          </a:ln>
        </p:spPr>
        <p:style>
          <a:lnRef idx="0">
            <a:scrgbClr r="0" g="0" b="0"/>
          </a:lnRef>
          <a:fillRef idx="0">
            <a:scrgbClr r="0" g="0" b="0"/>
          </a:fillRef>
          <a:effectRef idx="0">
            <a:scrgbClr r="0" g="0" b="0"/>
          </a:effectRef>
          <a:fontRef idx="minor"/>
        </p:style>
        <p:txBody>
          <a:bodyPr lIns="93276" tIns="46638" rIns="93276" bIns="46638" anchor="b">
            <a:noAutofit/>
          </a:bodyPr>
          <a:lstStyle/>
          <a:p>
            <a:pPr algn="r">
              <a:lnSpc>
                <a:spcPct val="100000"/>
              </a:lnSpc>
            </a:pPr>
            <a:fld id="{192BA634-73CF-41FE-83EB-2F09D4602539}" type="slidenum">
              <a:rPr lang="de-DE" sz="1200" spc="-1">
                <a:solidFill>
                  <a:srgbClr val="000000"/>
                </a:solidFill>
              </a:rPr>
              <a:t>3</a:t>
            </a:fld>
            <a:endParaRPr lang="de-DE" sz="1200"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Linz hat große versiegelte Plätze und wenig innerstädtische Grünflächen. Der Stadt entwickelt sich vertikal – zahllose “Hochhäuser” wurden in den letzten zwei Jahrzehnten gebaut, weitere sind in Planung. Linz ist damit vom Klimawandel stark betroffen.</a:t>
            </a:r>
          </a:p>
          <a:p>
            <a:endParaRPr lang="de-DE" dirty="0"/>
          </a:p>
          <a:p>
            <a:r>
              <a:rPr lang="de-DE" dirty="0"/>
              <a:t>Der Hitzesommer des Jahres 2019 hat zuletzt deutlich vor Augen geführt, dass sich die Klimakrise von Jahr zu Jahr stärker bemerkbar macht. Insbesondere für Städte stellt das Auftreten von Hitzewellen mit heißen Tagen und Tropennächten eine besondere Herausforderung dar. Daraus ergibt sich vor allem für Städte ein dringender Handlungsbedarf, wollen sie – und damit auch Linz – nicht an Lebensqualität verlieren.</a:t>
            </a:r>
          </a:p>
          <a:p>
            <a:endParaRPr lang="de-DE" dirty="0"/>
          </a:p>
        </p:txBody>
      </p:sp>
      <p:sp>
        <p:nvSpPr>
          <p:cNvPr id="4" name="Foliennummernplatzhalter 3"/>
          <p:cNvSpPr>
            <a:spLocks noGrp="1"/>
          </p:cNvSpPr>
          <p:nvPr>
            <p:ph type="sldNum"/>
          </p:nvPr>
        </p:nvSpPr>
        <p:spPr/>
        <p:txBody>
          <a:bodyPr/>
          <a:lstStyle/>
          <a:p>
            <a:pPr algn="r"/>
            <a:fld id="{8F0C15A1-5351-4C3D-91EE-3598C76746FF}" type="slidenum">
              <a:rPr lang="de-DE" sz="1500" b="0" strike="noStrike" spc="-1" smtClean="0">
                <a:latin typeface="Times New Roman"/>
              </a:rPr>
              <a:t>4</a:t>
            </a:fld>
            <a:endParaRPr lang="de-DE" sz="1500" b="0" strike="noStrike" spc="-1">
              <a:latin typeface="Times New Roman"/>
            </a:endParaRPr>
          </a:p>
        </p:txBody>
      </p:sp>
    </p:spTree>
    <p:extLst>
      <p:ext uri="{BB962C8B-B14F-4D97-AF65-F5344CB8AC3E}">
        <p14:creationId xmlns:p14="http://schemas.microsoft.com/office/powerpoint/2010/main" val="400287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1" kern="1200" dirty="0">
                <a:solidFill>
                  <a:schemeClr val="tx1"/>
                </a:solidFill>
                <a:effectLst/>
                <a:latin typeface="+mn-lt"/>
                <a:ea typeface="+mn-ea"/>
                <a:cs typeface="+mn-cs"/>
              </a:rPr>
              <a:t>Hitzewellen sind in erster Linie ein städtisches Problem, da die Stadt typischerweise wärmer ist als das Land. =&gt; Wenn wir nichts tun, wird sich die Situation in Linz auch ohne einen Klimawandel verschärfen.</a:t>
            </a:r>
          </a:p>
          <a:p>
            <a:pPr fontAlgn="base"/>
            <a:endParaRPr lang="de-DE" sz="1200" kern="1200" dirty="0">
              <a:solidFill>
                <a:schemeClr val="tx1"/>
              </a:solidFill>
              <a:effectLst/>
              <a:latin typeface="+mn-lt"/>
              <a:ea typeface="+mn-ea"/>
              <a:cs typeface="+mn-cs"/>
            </a:endParaRPr>
          </a:p>
          <a:p>
            <a:pPr fontAlgn="base"/>
            <a:r>
              <a:rPr lang="de-DE" sz="1200" kern="1200" dirty="0">
                <a:solidFill>
                  <a:schemeClr val="tx1"/>
                </a:solidFill>
                <a:effectLst/>
                <a:latin typeface="+mn-lt"/>
                <a:ea typeface="+mn-ea"/>
                <a:cs typeface="+mn-cs"/>
              </a:rPr>
              <a:t>Eine städtische Wärmeinsel (UHI) ist ein städtisches Gebiet oder ein Ballungsgebiet, das deutlich wärmer ist als die umliegenden ländlichen Gebiete. Der Temperaturunterschied ist nachts in der Regel größer als am Tag und tritt am deutlichsten bei schwachen Winden auf. </a:t>
            </a:r>
          </a:p>
          <a:p>
            <a:pPr fontAlgn="base"/>
            <a:r>
              <a:rPr lang="de-DE" sz="1200" kern="1200" dirty="0">
                <a:solidFill>
                  <a:schemeClr val="tx1"/>
                </a:solidFill>
                <a:effectLst/>
                <a:latin typeface="+mn-lt"/>
                <a:ea typeface="+mn-ea"/>
                <a:cs typeface="+mn-cs"/>
              </a:rPr>
              <a:t>Die Hauptursache für den städtischen Wärmeinseleffekt liegt in der Veränderung der Landoberflächen: Straßen und Gebäude absorbieren tagsüber große Wärmemengen, das städtische Gefüge verhindert die natürliche Luftzirkulation, und der Kühleffekt der </a:t>
            </a:r>
            <a:r>
              <a:rPr lang="de-DE" sz="1200" kern="1200" dirty="0" err="1">
                <a:solidFill>
                  <a:schemeClr val="tx1"/>
                </a:solidFill>
                <a:effectLst/>
                <a:latin typeface="+mn-lt"/>
                <a:ea typeface="+mn-ea"/>
                <a:cs typeface="+mn-cs"/>
              </a:rPr>
              <a:t>Evapotranspiration</a:t>
            </a:r>
            <a:r>
              <a:rPr lang="de-DE" sz="1200" kern="1200" dirty="0">
                <a:solidFill>
                  <a:schemeClr val="tx1"/>
                </a:solidFill>
                <a:effectLst/>
                <a:latin typeface="+mn-lt"/>
                <a:ea typeface="+mn-ea"/>
                <a:cs typeface="+mn-cs"/>
              </a:rPr>
              <a:t> wird durch die Versiegelung der Oberflächen vermindert. Die bei der Energienutzung entstehende Abwärme ist ein sekundärer Faktor.</a:t>
            </a:r>
          </a:p>
          <a:p>
            <a:endParaRPr lang="de-DE" dirty="0"/>
          </a:p>
        </p:txBody>
      </p:sp>
      <p:sp>
        <p:nvSpPr>
          <p:cNvPr id="4" name="Foliennummernplatzhalter 3"/>
          <p:cNvSpPr>
            <a:spLocks noGrp="1"/>
          </p:cNvSpPr>
          <p:nvPr>
            <p:ph type="sldNum"/>
          </p:nvPr>
        </p:nvSpPr>
        <p:spPr/>
        <p:txBody>
          <a:bodyPr/>
          <a:lstStyle/>
          <a:p>
            <a:pPr algn="r"/>
            <a:fld id="{8F0C15A1-5351-4C3D-91EE-3598C76746FF}" type="slidenum">
              <a:rPr lang="de-DE" sz="1500" b="0" strike="noStrike" spc="-1" smtClean="0">
                <a:latin typeface="Times New Roman"/>
              </a:rPr>
              <a:t>5</a:t>
            </a:fld>
            <a:endParaRPr lang="de-DE" sz="1500" b="0" strike="noStrike" spc="-1">
              <a:latin typeface="Times New Roman"/>
            </a:endParaRPr>
          </a:p>
        </p:txBody>
      </p:sp>
    </p:spTree>
    <p:extLst>
      <p:ext uri="{BB962C8B-B14F-4D97-AF65-F5344CB8AC3E}">
        <p14:creationId xmlns:p14="http://schemas.microsoft.com/office/powerpoint/2010/main" val="369008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PlaceHolder 1"/>
          <p:cNvSpPr>
            <a:spLocks noGrp="1" noRot="1" noChangeAspect="1"/>
          </p:cNvSpPr>
          <p:nvPr>
            <p:ph type="sldImg"/>
          </p:nvPr>
        </p:nvSpPr>
        <p:spPr>
          <a:xfrm>
            <a:off x="1246188" y="1279525"/>
            <a:ext cx="4605337" cy="3454400"/>
          </a:xfrm>
          <a:prstGeom prst="rect">
            <a:avLst/>
          </a:prstGeom>
        </p:spPr>
      </p:sp>
      <p:sp>
        <p:nvSpPr>
          <p:cNvPr id="1723" name="PlaceHolder 2"/>
          <p:cNvSpPr>
            <a:spLocks noGrp="1"/>
          </p:cNvSpPr>
          <p:nvPr>
            <p:ph type="body"/>
          </p:nvPr>
        </p:nvSpPr>
        <p:spPr>
          <a:xfrm>
            <a:off x="709839" y="4925413"/>
            <a:ext cx="5678709" cy="4029040"/>
          </a:xfrm>
          <a:prstGeom prst="rect">
            <a:avLst/>
          </a:prstGeom>
        </p:spPr>
        <p:txBody>
          <a:bodyPr lIns="0" tIns="0" rIns="0" bIns="0">
            <a:noAutofit/>
          </a:bodyPr>
          <a:lstStyle/>
          <a:p>
            <a:pPr marL="223862" indent="-223489"/>
            <a:r>
              <a:rPr lang="de-DE" sz="2100" b="1" spc="-1" dirty="0">
                <a:latin typeface="+mn-lt"/>
              </a:rPr>
              <a:t>Das Projekt – SEHR KURZ HALTEN. </a:t>
            </a:r>
          </a:p>
          <a:p>
            <a:pPr marL="223862" indent="-223489"/>
            <a:endParaRPr lang="de-DE" sz="2100" b="1" spc="-1" dirty="0">
              <a:latin typeface="+mn-lt"/>
            </a:endParaRPr>
          </a:p>
          <a:p>
            <a:pPr marL="223862" indent="-223489"/>
            <a:r>
              <a:rPr lang="de-DE" sz="2100" b="0" spc="-1" dirty="0">
                <a:latin typeface="+mn-lt"/>
              </a:rPr>
              <a:t>(Bitte beachten: ich bin kein Modellierer und Ihr seit vermutlich keine Wissenschaftler. Wer mehr wissen </a:t>
            </a:r>
            <a:r>
              <a:rPr lang="de-DE" sz="2100" b="0" spc="-1" dirty="0" err="1">
                <a:latin typeface="+mn-lt"/>
              </a:rPr>
              <a:t>wbesuchen</a:t>
            </a:r>
            <a:r>
              <a:rPr lang="de-DE" sz="2100" b="0" spc="-1" dirty="0">
                <a:latin typeface="+mn-lt"/>
              </a:rPr>
              <a:t>)</a:t>
            </a:r>
            <a:r>
              <a:rPr lang="de-DE" sz="2100" b="0" spc="-1" dirty="0" err="1">
                <a:latin typeface="+mn-lt"/>
              </a:rPr>
              <a:t>ill</a:t>
            </a:r>
            <a:r>
              <a:rPr lang="de-DE" sz="2100" b="0" spc="-1" dirty="0">
                <a:latin typeface="+mn-lt"/>
              </a:rPr>
              <a:t> kann sich an meine Kollegen wenden, oder unsere Webinar am DATUM? besuchen)</a:t>
            </a:r>
          </a:p>
          <a:p>
            <a:pPr marL="223862" indent="-223489"/>
            <a:endParaRPr lang="de-DE" sz="2100" b="1" spc="-1" dirty="0">
              <a:latin typeface="+mn-lt"/>
            </a:endParaRPr>
          </a:p>
          <a:p>
            <a:pPr marL="343273" indent="-342900">
              <a:buFontTx/>
              <a:buChar char="-"/>
            </a:pPr>
            <a:r>
              <a:rPr lang="de-DE" sz="2100" b="1" spc="-1" dirty="0">
                <a:latin typeface="+mn-lt"/>
              </a:rPr>
              <a:t>Ein H2020-Forschungsprojekt mit dem Ziel, die Hitzebeständigkeit der städtischen und Verkehrsinfrastruktur durch eine klimagerechte Planung zu verbessern. Zwei Arten von Dienstleistungen (Expert + Screening), sowie Marktplatz/Community</a:t>
            </a:r>
          </a:p>
          <a:p>
            <a:pPr marL="343273" indent="-342900">
              <a:buFontTx/>
              <a:buChar char="-"/>
            </a:pPr>
            <a:endParaRPr lang="de-DE" sz="2100" b="1" spc="-1" dirty="0">
              <a:latin typeface="+mn-lt"/>
            </a:endParaRPr>
          </a:p>
          <a:p>
            <a:pPr marL="343273" indent="-342900">
              <a:buFontTx/>
              <a:buChar char="-"/>
            </a:pPr>
            <a:r>
              <a:rPr lang="de-DE" sz="2100" b="1" spc="-1" dirty="0">
                <a:latin typeface="+mn-lt"/>
              </a:rPr>
              <a:t>Fangen wir mit „Expertenstudien in Linz“ an.</a:t>
            </a:r>
            <a:endParaRPr lang="de-DE" sz="2100" spc="-1" dirty="0">
              <a:latin typeface="+mn-lt"/>
            </a:endParaRPr>
          </a:p>
          <a:p>
            <a:pPr marL="223862" indent="-223489"/>
            <a:endParaRPr lang="de-DE" sz="2100" spc="-1" dirty="0">
              <a:latin typeface="+mn-lt"/>
            </a:endParaRPr>
          </a:p>
          <a:p>
            <a:pPr marL="223862" indent="-223489"/>
            <a:r>
              <a:rPr lang="de-DE" sz="2100" spc="-1" dirty="0">
                <a:latin typeface="+mn-lt"/>
              </a:rPr>
              <a:t>Und warum?</a:t>
            </a:r>
          </a:p>
          <a:p>
            <a:pPr marL="223862" indent="-223489"/>
            <a:endParaRPr lang="de-DE" sz="2100" spc="-1" dirty="0">
              <a:latin typeface="+mn-lt"/>
            </a:endParaRPr>
          </a:p>
          <a:p>
            <a:pPr marL="223862" indent="-223489"/>
            <a:r>
              <a:rPr lang="de-DE" sz="2100" spc="-1" dirty="0">
                <a:latin typeface="+mn-lt"/>
              </a:rPr>
              <a:t>Langfristige Investitionen in Höhe von mehreren Millionen/Milliarden Euro in diese Infrastruktur sind für mehrere Jahrzehnte geplant und ausgelegt und müssen gegenüber Klimaveränderungen widerstandsfähig sein.</a:t>
            </a:r>
          </a:p>
          <a:p>
            <a:pPr marL="223862" indent="-223489"/>
            <a:r>
              <a:rPr lang="de-DE" sz="2100" spc="-1" dirty="0">
                <a:latin typeface="+mn-lt"/>
              </a:rPr>
              <a:t>Die Auswirkungen von CC haben hohe Auswirkungen auf Infrastruktur und </a:t>
            </a:r>
            <a:r>
              <a:rPr lang="de-DE" sz="2100" spc="-1" dirty="0" err="1">
                <a:latin typeface="+mn-lt"/>
              </a:rPr>
              <a:t>GesellschaftMikroklimata</a:t>
            </a:r>
            <a:r>
              <a:rPr lang="de-DE" sz="2100" spc="-1" dirty="0">
                <a:latin typeface="+mn-lt"/>
              </a:rPr>
              <a:t>: städtische Wärmeinseln und </a:t>
            </a:r>
            <a:r>
              <a:rPr lang="de-DE" sz="2100" spc="-1" dirty="0" err="1">
                <a:latin typeface="+mn-lt"/>
              </a:rPr>
              <a:t>EntwässerungHohe</a:t>
            </a:r>
            <a:r>
              <a:rPr lang="de-DE" sz="2100" spc="-1" dirty="0">
                <a:latin typeface="+mn-lt"/>
              </a:rPr>
              <a:t> Dichte an bebauten Gebieten, Infrastruktur und </a:t>
            </a:r>
            <a:r>
              <a:rPr lang="de-DE" sz="2100" spc="-1" dirty="0" err="1">
                <a:latin typeface="+mn-lt"/>
              </a:rPr>
              <a:t>BevölkerungVerkehrsinfrastruktur</a:t>
            </a:r>
            <a:r>
              <a:rPr lang="de-DE" sz="2100" spc="-1" dirty="0">
                <a:latin typeface="+mn-lt"/>
              </a:rPr>
              <a:t> ist für Wirtschaft und Bürger </a:t>
            </a:r>
            <a:r>
              <a:rPr lang="de-DE" sz="2100" spc="-1" dirty="0" err="1">
                <a:latin typeface="+mn-lt"/>
              </a:rPr>
              <a:t>unverzichtbarKlimaintelligenz</a:t>
            </a:r>
            <a:r>
              <a:rPr lang="de-DE" sz="2100" spc="-1" dirty="0">
                <a:latin typeface="+mn-lt"/>
              </a:rPr>
              <a:t> kann die Belastbarkeit der Städte und des Verkehrs verbessern und Vorteile für Unternehmen und Gesellschaft schaffen</a:t>
            </a:r>
            <a:endParaRPr lang="de-DE" sz="1600" spc="-1" dirty="0">
              <a:latin typeface="Arial"/>
            </a:endParaRPr>
          </a:p>
        </p:txBody>
      </p:sp>
      <p:sp>
        <p:nvSpPr>
          <p:cNvPr id="1724" name="CustomShape 3"/>
          <p:cNvSpPr/>
          <p:nvPr/>
        </p:nvSpPr>
        <p:spPr>
          <a:xfrm>
            <a:off x="4021416" y="9721289"/>
            <a:ext cx="3075466" cy="512584"/>
          </a:xfrm>
          <a:prstGeom prst="rect">
            <a:avLst/>
          </a:prstGeom>
          <a:noFill/>
          <a:ln>
            <a:noFill/>
          </a:ln>
        </p:spPr>
        <p:style>
          <a:lnRef idx="0">
            <a:scrgbClr r="0" g="0" b="0"/>
          </a:lnRef>
          <a:fillRef idx="0">
            <a:scrgbClr r="0" g="0" b="0"/>
          </a:fillRef>
          <a:effectRef idx="0">
            <a:scrgbClr r="0" g="0" b="0"/>
          </a:effectRef>
          <a:fontRef idx="minor"/>
        </p:style>
        <p:txBody>
          <a:bodyPr lIns="93276" tIns="46638" rIns="93276" bIns="46638" anchor="b">
            <a:noAutofit/>
          </a:bodyPr>
          <a:lstStyle/>
          <a:p>
            <a:pPr algn="r">
              <a:lnSpc>
                <a:spcPct val="100000"/>
              </a:lnSpc>
            </a:pPr>
            <a:fld id="{92A66305-CB23-478A-B03E-5B69EFA75669}" type="slidenum">
              <a:rPr lang="de-DE" sz="1000" spc="-1">
                <a:solidFill>
                  <a:srgbClr val="000000"/>
                </a:solidFill>
                <a:latin typeface="Verdana"/>
                <a:ea typeface="Verdana"/>
              </a:rPr>
              <a:t>7</a:t>
            </a:fld>
            <a:endParaRPr lang="de-DE" sz="1000"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Ein Überblick über das, was wir im Projekt und in Linz gemacht haben: </a:t>
            </a:r>
          </a:p>
          <a:p>
            <a:pPr marL="228600" indent="-228600">
              <a:buAutoNum type="arabicParenR"/>
            </a:pPr>
            <a:r>
              <a:rPr lang="de-DE" b="1" dirty="0"/>
              <a:t>regionale Modelle für ganz Europa (etwa 20 Indizes, 10x10km^2 - ZAMG) </a:t>
            </a:r>
          </a:p>
          <a:p>
            <a:pPr marL="228600" indent="-228600">
              <a:buAutoNum type="arabicParenR"/>
            </a:pPr>
            <a:r>
              <a:rPr lang="de-DE" b="1" dirty="0"/>
              <a:t>Urbane Klimamodelle (Gesamte Linz,  etwa100x100m^2 – ZAMG)</a:t>
            </a:r>
          </a:p>
          <a:p>
            <a:pPr marL="228600" indent="-228600">
              <a:buAutoNum type="arabicParenR"/>
            </a:pPr>
            <a:r>
              <a:rPr lang="de-DE" b="1" dirty="0"/>
              <a:t>Automatisierte „Screening“ Modelle (&gt;400 Urbane Zentren in Europe + Umgebung, Linz + 30km, Salzburg +30km &amp; Wien +70km in Österreich)</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Unterschiedliche Zeitperioden: vor 30 Jahren, jetzt, in 30-50 Jahren, in 50-70 Jahren, unterschiedliche Klima-Szenarien: „überoptimistisch“, „wir glauben an die Menschheit“ und „es wird so wie bisher weiter gemacht“. Diese Szenarien hängen vor allem davon was Amerikaner und Chinesen machen, die EU ist den anderen Regionen immer noch weit voraus…)</a:t>
            </a:r>
            <a:endParaRPr lang="de-DE" dirty="0"/>
          </a:p>
          <a:p>
            <a:endParaRPr lang="de-DE" dirty="0"/>
          </a:p>
          <a:p>
            <a:r>
              <a:rPr lang="de-DE" dirty="0"/>
              <a:t>Urbane Klimamodelle</a:t>
            </a:r>
            <a:r>
              <a:rPr lang="de-DE" baseline="0" dirty="0"/>
              <a:t> und Mikroklimamodelle berücksichtigen kleinräumige Landnutzungsänderungen</a:t>
            </a:r>
          </a:p>
          <a:p>
            <a:r>
              <a:rPr lang="de-DE" baseline="0" dirty="0"/>
              <a:t>EMIKAT Tool erklären</a:t>
            </a:r>
          </a:p>
        </p:txBody>
      </p:sp>
      <p:sp>
        <p:nvSpPr>
          <p:cNvPr id="4" name="Foliennummernplatzhalter 3"/>
          <p:cNvSpPr>
            <a:spLocks noGrp="1"/>
          </p:cNvSpPr>
          <p:nvPr>
            <p:ph type="sldNum" idx="10"/>
          </p:nvPr>
        </p:nvSpPr>
        <p:spPr/>
        <p:txBody>
          <a:bodyPr/>
          <a:lstStyle/>
          <a:p>
            <a:pPr algn="r"/>
            <a:fld id="{8F0C15A1-5351-4C3D-91EE-3598C76746FF}" type="slidenum">
              <a:rPr lang="de-DE" sz="1500" b="0" strike="noStrike" spc="-1" smtClean="0">
                <a:latin typeface="Times New Roman"/>
              </a:rPr>
              <a:t>8</a:t>
            </a:fld>
            <a:endParaRPr lang="de-DE" sz="1500" b="0" strike="noStrike" spc="-1">
              <a:latin typeface="Times New Roman"/>
            </a:endParaRPr>
          </a:p>
        </p:txBody>
      </p:sp>
    </p:spTree>
    <p:extLst>
      <p:ext uri="{BB962C8B-B14F-4D97-AF65-F5344CB8AC3E}">
        <p14:creationId xmlns:p14="http://schemas.microsoft.com/office/powerpoint/2010/main" val="49812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 name="PlaceHolder 1"/>
          <p:cNvSpPr>
            <a:spLocks noGrp="1" noRot="1" noChangeAspect="1"/>
          </p:cNvSpPr>
          <p:nvPr>
            <p:ph type="sldImg"/>
          </p:nvPr>
        </p:nvSpPr>
        <p:spPr>
          <a:xfrm>
            <a:off x="1246188" y="1279525"/>
            <a:ext cx="4605337" cy="3454400"/>
          </a:xfrm>
          <a:prstGeom prst="rect">
            <a:avLst/>
          </a:prstGeom>
        </p:spPr>
      </p:sp>
      <p:sp>
        <p:nvSpPr>
          <p:cNvPr id="1720" name="PlaceHolder 2"/>
          <p:cNvSpPr>
            <a:spLocks noGrp="1"/>
          </p:cNvSpPr>
          <p:nvPr>
            <p:ph type="body"/>
          </p:nvPr>
        </p:nvSpPr>
        <p:spPr>
          <a:xfrm>
            <a:off x="709839" y="4925413"/>
            <a:ext cx="5678709" cy="4029040"/>
          </a:xfrm>
          <a:prstGeom prst="rect">
            <a:avLst/>
          </a:prstGeom>
        </p:spPr>
        <p:txBody>
          <a:bodyPr lIns="0" tIns="0" rIns="0" bIns="0">
            <a:noAutofit/>
          </a:bodyPr>
          <a:lstStyle/>
          <a:p>
            <a:r>
              <a:rPr lang="de-DE" sz="2000" b="0" strike="noStrike" spc="-1" dirty="0">
                <a:solidFill>
                  <a:srgbClr val="FFFFFF"/>
                </a:solidFill>
                <a:latin typeface="+mn-lt"/>
                <a:ea typeface="Arial"/>
              </a:rPr>
              <a:t>Hilfestellung für die Stadtplanung für das Verständnis von Klimawandelrisiken und die Entwicklung und Einführung von Klimaanpassungsplänen</a:t>
            </a:r>
            <a:endParaRPr lang="de-DE" sz="2000" b="0" strike="noStrike" spc="-1" dirty="0">
              <a:latin typeface="+mn-lt"/>
            </a:endParaRPr>
          </a:p>
        </p:txBody>
      </p:sp>
      <p:sp>
        <p:nvSpPr>
          <p:cNvPr id="1721" name="CustomShape 3"/>
          <p:cNvSpPr/>
          <p:nvPr/>
        </p:nvSpPr>
        <p:spPr>
          <a:xfrm>
            <a:off x="4021416" y="9721289"/>
            <a:ext cx="3075466" cy="512584"/>
          </a:xfrm>
          <a:prstGeom prst="rect">
            <a:avLst/>
          </a:prstGeom>
          <a:noFill/>
          <a:ln>
            <a:noFill/>
          </a:ln>
        </p:spPr>
        <p:style>
          <a:lnRef idx="0">
            <a:scrgbClr r="0" g="0" b="0"/>
          </a:lnRef>
          <a:fillRef idx="0">
            <a:scrgbClr r="0" g="0" b="0"/>
          </a:fillRef>
          <a:effectRef idx="0">
            <a:scrgbClr r="0" g="0" b="0"/>
          </a:effectRef>
          <a:fontRef idx="minor"/>
        </p:style>
        <p:txBody>
          <a:bodyPr lIns="93276" tIns="46638" rIns="93276" bIns="46638" anchor="b">
            <a:noAutofit/>
          </a:bodyPr>
          <a:lstStyle/>
          <a:p>
            <a:pPr algn="r">
              <a:lnSpc>
                <a:spcPct val="100000"/>
              </a:lnSpc>
            </a:pPr>
            <a:fld id="{662B9288-1258-49A0-8082-8E8CA302988E}" type="slidenum">
              <a:rPr lang="de-DE" sz="1200" spc="-1">
                <a:latin typeface="Times New Roman"/>
              </a:rPr>
              <a:t>9</a:t>
            </a:fld>
            <a:endParaRPr lang="de-DE" sz="1200" spc="-1">
              <a:latin typeface="Arial"/>
            </a:endParaRPr>
          </a:p>
        </p:txBody>
      </p:sp>
    </p:spTree>
    <p:extLst>
      <p:ext uri="{BB962C8B-B14F-4D97-AF65-F5344CB8AC3E}">
        <p14:creationId xmlns:p14="http://schemas.microsoft.com/office/powerpoint/2010/main" val="23041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92213" y="838200"/>
            <a:ext cx="5510212" cy="4132263"/>
          </a:xfrm>
        </p:spPr>
      </p:sp>
      <p:sp>
        <p:nvSpPr>
          <p:cNvPr id="3" name="Notizenplatzhalter 2"/>
          <p:cNvSpPr>
            <a:spLocks noGrp="1"/>
          </p:cNvSpPr>
          <p:nvPr>
            <p:ph type="body" idx="1"/>
          </p:nvPr>
        </p:nvSpPr>
        <p:spPr/>
        <p:txBody>
          <a:bodyPr/>
          <a:lstStyle/>
          <a:p>
            <a:pPr defTabSz="947684">
              <a:defRPr/>
            </a:pPr>
            <a:r>
              <a:rPr lang="de-DE" b="1" dirty="0"/>
              <a:t>Auf der Ebene der gesamten Stadt können wir deutlich erkennen, dass die Hitzeepisoden in Zukunft zahlreicher werden, aber auch, dass die Anpassung dazu beiträgt, die Stadt lebenswert zu erhalten.</a:t>
            </a:r>
          </a:p>
          <a:p>
            <a:pPr defTabSz="947684">
              <a:defRPr/>
            </a:pPr>
            <a:endParaRPr lang="de-DE" b="1" dirty="0"/>
          </a:p>
        </p:txBody>
      </p:sp>
      <p:sp>
        <p:nvSpPr>
          <p:cNvPr id="4" name="Foliennummernplatzhalter 3"/>
          <p:cNvSpPr>
            <a:spLocks noGrp="1"/>
          </p:cNvSpPr>
          <p:nvPr>
            <p:ph type="sldNum" sz="quarter" idx="5"/>
          </p:nvPr>
        </p:nvSpPr>
        <p:spPr/>
        <p:txBody>
          <a:bodyPr/>
          <a:lstStyle/>
          <a:p>
            <a:fld id="{D8E31553-2A19-2242-8166-0115FC643CAC}" type="slidenum">
              <a:rPr lang="de-DE" smtClean="0"/>
              <a:t>10</a:t>
            </a:fld>
            <a:endParaRPr lang="de-DE"/>
          </a:p>
        </p:txBody>
      </p:sp>
    </p:spTree>
    <p:extLst>
      <p:ext uri="{BB962C8B-B14F-4D97-AF65-F5344CB8AC3E}">
        <p14:creationId xmlns:p14="http://schemas.microsoft.com/office/powerpoint/2010/main" val="3221183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2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a:endParaRPr>
          </a:p>
        </p:txBody>
      </p:sp>
      <p:sp>
        <p:nvSpPr>
          <p:cNvPr id="32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2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32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32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
        <p:nvSpPr>
          <p:cNvPr id="32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3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a:endParaRPr>
          </a:p>
        </p:txBody>
      </p:sp>
      <p:sp>
        <p:nvSpPr>
          <p:cNvPr id="33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a:endParaRPr>
          </a:p>
        </p:txBody>
      </p:sp>
      <p:sp>
        <p:nvSpPr>
          <p:cNvPr id="33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a:endParaRPr>
          </a:p>
        </p:txBody>
      </p:sp>
      <p:sp>
        <p:nvSpPr>
          <p:cNvPr id="33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a:endParaRPr>
          </a:p>
        </p:txBody>
      </p:sp>
      <p:sp>
        <p:nvSpPr>
          <p:cNvPr id="33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a:endParaRPr>
          </a:p>
        </p:txBody>
      </p:sp>
      <p:sp>
        <p:nvSpPr>
          <p:cNvPr id="33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line und Bild">
    <p:spTree>
      <p:nvGrpSpPr>
        <p:cNvPr id="1" name=""/>
        <p:cNvGrpSpPr/>
        <p:nvPr/>
      </p:nvGrpSpPr>
      <p:grpSpPr>
        <a:xfrm>
          <a:off x="0" y="0"/>
          <a:ext cx="0" cy="0"/>
          <a:chOff x="0" y="0"/>
          <a:chExt cx="0" cy="0"/>
        </a:xfrm>
      </p:grpSpPr>
      <p:sp>
        <p:nvSpPr>
          <p:cNvPr id="10" name="Bildplatzhalter 9"/>
          <p:cNvSpPr>
            <a:spLocks noGrp="1"/>
          </p:cNvSpPr>
          <p:nvPr>
            <p:ph type="pic" sz="quarter" idx="12" hasCustomPrompt="1"/>
          </p:nvPr>
        </p:nvSpPr>
        <p:spPr bwMode="auto">
          <a:xfrm>
            <a:off x="0" y="1602349"/>
            <a:ext cx="9144000" cy="4418939"/>
          </a:xfrm>
          <a:custGeom>
            <a:avLst/>
            <a:gdLst>
              <a:gd name="connsiteX0" fmla="*/ 0 w 8085623"/>
              <a:gd name="connsiteY0" fmla="*/ 0 h 3310018"/>
              <a:gd name="connsiteX1" fmla="*/ 8085623 w 8085623"/>
              <a:gd name="connsiteY1" fmla="*/ 0 h 3310018"/>
              <a:gd name="connsiteX2" fmla="*/ 8083983 w 8085623"/>
              <a:gd name="connsiteY2" fmla="*/ 2647545 h 3310018"/>
              <a:gd name="connsiteX3" fmla="*/ 7426436 w 8085623"/>
              <a:gd name="connsiteY3" fmla="*/ 3310018 h 3310018"/>
              <a:gd name="connsiteX4" fmla="*/ 298 w 8085623"/>
              <a:gd name="connsiteY4" fmla="*/ 3306843 h 3310018"/>
              <a:gd name="connsiteX5" fmla="*/ 1 w 8085623"/>
              <a:gd name="connsiteY5" fmla="*/ 47868 h 331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5623" h="3310018">
                <a:moveTo>
                  <a:pt x="0" y="0"/>
                </a:moveTo>
                <a:lnTo>
                  <a:pt x="8085623" y="0"/>
                </a:lnTo>
                <a:lnTo>
                  <a:pt x="8083983" y="2647545"/>
                </a:lnTo>
                <a:lnTo>
                  <a:pt x="7426436" y="3310018"/>
                </a:lnTo>
                <a:lnTo>
                  <a:pt x="298" y="3306843"/>
                </a:lnTo>
                <a:cubicBezTo>
                  <a:pt x="1092" y="2026744"/>
                  <a:pt x="100" y="1134193"/>
                  <a:pt x="1" y="47868"/>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noAutofit/>
          </a:bodyPr>
          <a:lstStyle>
            <a:lvl1pPr marL="0" indent="0" algn="ctr">
              <a:buClr>
                <a:schemeClr val="tx1"/>
              </a:buClr>
              <a:buNone/>
              <a:defRPr/>
            </a:lvl1pPr>
          </a:lstStyle>
          <a:p>
            <a:r>
              <a:rPr lang="de-DE" dirty="0"/>
              <a:t>Insert a </a:t>
            </a:r>
            <a:r>
              <a:rPr lang="de-DE" dirty="0" err="1"/>
              <a:t>full</a:t>
            </a:r>
            <a:r>
              <a:rPr lang="de-DE" dirty="0"/>
              <a:t> </a:t>
            </a:r>
            <a:r>
              <a:rPr lang="de-DE" dirty="0" err="1"/>
              <a:t>width</a:t>
            </a:r>
            <a:r>
              <a:rPr lang="de-DE" dirty="0"/>
              <a:t> </a:t>
            </a:r>
            <a:r>
              <a:rPr lang="de-DE" dirty="0" err="1"/>
              <a:t>picture</a:t>
            </a:r>
            <a:endParaRPr lang="de-DE" dirty="0"/>
          </a:p>
        </p:txBody>
      </p:sp>
      <p:pic>
        <p:nvPicPr>
          <p:cNvPr id="5" name="Bild 12">
            <a:extLst>
              <a:ext uri="{FF2B5EF4-FFF2-40B4-BE49-F238E27FC236}">
                <a16:creationId xmlns:a16="http://schemas.microsoft.com/office/drawing/2014/main" id="{5056BE21-E04A-403F-8116-2F6208F3D1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566" y="152294"/>
            <a:ext cx="2722383" cy="536975"/>
          </a:xfrm>
          <a:prstGeom prst="rect">
            <a:avLst/>
          </a:prstGeom>
        </p:spPr>
      </p:pic>
    </p:spTree>
    <p:extLst>
      <p:ext uri="{BB962C8B-B14F-4D97-AF65-F5344CB8AC3E}">
        <p14:creationId xmlns:p14="http://schemas.microsoft.com/office/powerpoint/2010/main" val="3790530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8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8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8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38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8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90"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0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01"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9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39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
        <p:nvSpPr>
          <p:cNvPr id="39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9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39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39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40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40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40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40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a:endParaRPr>
          </a:p>
        </p:txBody>
      </p:sp>
      <p:sp>
        <p:nvSpPr>
          <p:cNvPr id="40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40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40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40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
        <p:nvSpPr>
          <p:cNvPr id="41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41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a:endParaRPr>
          </a:p>
        </p:txBody>
      </p:sp>
      <p:sp>
        <p:nvSpPr>
          <p:cNvPr id="41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a:endParaRPr>
          </a:p>
        </p:txBody>
      </p:sp>
      <p:sp>
        <p:nvSpPr>
          <p:cNvPr id="41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a:endParaRPr>
          </a:p>
        </p:txBody>
      </p:sp>
      <p:sp>
        <p:nvSpPr>
          <p:cNvPr id="41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a:endParaRPr>
          </a:p>
        </p:txBody>
      </p:sp>
      <p:sp>
        <p:nvSpPr>
          <p:cNvPr id="41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a:endParaRPr>
          </a:p>
        </p:txBody>
      </p:sp>
      <p:sp>
        <p:nvSpPr>
          <p:cNvPr id="41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2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29"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3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3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3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3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63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0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3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6"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3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63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
        <p:nvSpPr>
          <p:cNvPr id="64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4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64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64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4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64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64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5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a:endParaRPr>
          </a:p>
        </p:txBody>
      </p:sp>
      <p:sp>
        <p:nvSpPr>
          <p:cNvPr id="65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5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65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65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
        <p:nvSpPr>
          <p:cNvPr id="65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5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65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a:endParaRPr>
          </a:p>
        </p:txBody>
      </p:sp>
      <p:sp>
        <p:nvSpPr>
          <p:cNvPr id="65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a:endParaRPr>
          </a:p>
        </p:txBody>
      </p:sp>
      <p:sp>
        <p:nvSpPr>
          <p:cNvPr id="66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a:endParaRPr>
          </a:p>
        </p:txBody>
      </p:sp>
      <p:sp>
        <p:nvSpPr>
          <p:cNvPr id="66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a:endParaRPr>
          </a:p>
        </p:txBody>
      </p:sp>
      <p:sp>
        <p:nvSpPr>
          <p:cNvPr id="66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a:endParaRPr>
          </a:p>
        </p:txBody>
      </p:sp>
      <p:sp>
        <p:nvSpPr>
          <p:cNvPr id="66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36"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0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30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3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3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4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84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4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43"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4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4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8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
        <p:nvSpPr>
          <p:cNvPr id="84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4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4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85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85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5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5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85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85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5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a:endParaRPr>
          </a:p>
        </p:txBody>
      </p:sp>
      <p:sp>
        <p:nvSpPr>
          <p:cNvPr id="85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5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6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8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86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
        <p:nvSpPr>
          <p:cNvPr id="86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6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86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a:endParaRPr>
          </a:p>
        </p:txBody>
      </p:sp>
      <p:sp>
        <p:nvSpPr>
          <p:cNvPr id="86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a:endParaRPr>
          </a:p>
        </p:txBody>
      </p:sp>
      <p:sp>
        <p:nvSpPr>
          <p:cNvPr id="86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a:endParaRPr>
          </a:p>
        </p:txBody>
      </p:sp>
      <p:sp>
        <p:nvSpPr>
          <p:cNvPr id="86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a:endParaRPr>
          </a:p>
        </p:txBody>
      </p:sp>
      <p:sp>
        <p:nvSpPr>
          <p:cNvPr id="86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a:endParaRPr>
          </a:p>
        </p:txBody>
      </p:sp>
      <p:sp>
        <p:nvSpPr>
          <p:cNvPr id="87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0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02"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0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0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0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0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100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0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9"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1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10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
        <p:nvSpPr>
          <p:cNvPr id="101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1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101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101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1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10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102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2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a:endParaRPr>
          </a:p>
        </p:txBody>
      </p:sp>
      <p:sp>
        <p:nvSpPr>
          <p:cNvPr id="102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8"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de-DE"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2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102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102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
        <p:nvSpPr>
          <p:cNvPr id="102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3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103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a:endParaRPr>
          </a:p>
        </p:txBody>
      </p:sp>
      <p:sp>
        <p:nvSpPr>
          <p:cNvPr id="103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a:endParaRPr>
          </a:p>
        </p:txBody>
      </p:sp>
      <p:sp>
        <p:nvSpPr>
          <p:cNvPr id="103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a:endParaRPr>
          </a:p>
        </p:txBody>
      </p:sp>
      <p:sp>
        <p:nvSpPr>
          <p:cNvPr id="103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a:endParaRPr>
          </a:p>
        </p:txBody>
      </p:sp>
      <p:sp>
        <p:nvSpPr>
          <p:cNvPr id="103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a:endParaRPr>
          </a:p>
        </p:txBody>
      </p:sp>
      <p:sp>
        <p:nvSpPr>
          <p:cNvPr id="103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1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3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
        <p:nvSpPr>
          <p:cNvPr id="31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1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31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31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de-DE" sz="4400" b="0" strike="noStrike" spc="-1">
              <a:latin typeface="Arial"/>
            </a:endParaRPr>
          </a:p>
        </p:txBody>
      </p:sp>
      <p:sp>
        <p:nvSpPr>
          <p:cNvPr id="31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31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32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293" name="CustomShape 1"/>
          <p:cNvSpPr/>
          <p:nvPr/>
        </p:nvSpPr>
        <p:spPr>
          <a:xfrm rot="5400000">
            <a:off x="1798560" y="-677520"/>
            <a:ext cx="5630760" cy="8723160"/>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20000"/>
              </a:lnSpc>
              <a:spcBef>
                <a:spcPts val="601"/>
              </a:spcBef>
            </a:pPr>
            <a:r>
              <a:rPr lang="de-DE" sz="1800" b="0" strike="noStrike" spc="-1">
                <a:solidFill>
                  <a:srgbClr val="FFFFFF"/>
                </a:solidFill>
                <a:latin typeface="Calibri"/>
                <a:ea typeface="DejaVu Sans"/>
              </a:rPr>
              <a:t>Linz has large sealed areas and little  inner city open green  </a:t>
            </a:r>
            <a:endParaRPr lang="de-DE" sz="1800" b="0" strike="noStrike" spc="-1">
              <a:latin typeface="Arial"/>
            </a:endParaRPr>
          </a:p>
        </p:txBody>
      </p:sp>
      <p:sp>
        <p:nvSpPr>
          <p:cNvPr id="294" name="CustomShape 2"/>
          <p:cNvSpPr/>
          <p:nvPr/>
        </p:nvSpPr>
        <p:spPr>
          <a:xfrm>
            <a:off x="-6120" y="0"/>
            <a:ext cx="9143280" cy="7434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p:style>
      </p:sp>
      <p:pic>
        <p:nvPicPr>
          <p:cNvPr id="295" name="Bild 12"/>
          <p:cNvPicPr/>
          <p:nvPr/>
        </p:nvPicPr>
        <p:blipFill>
          <a:blip r:embed="rId16"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296" name="CustomShape 3"/>
          <p:cNvSpPr/>
          <p:nvPr/>
        </p:nvSpPr>
        <p:spPr>
          <a:xfrm rot="5400000">
            <a:off x="1751040" y="-598320"/>
            <a:ext cx="5630760" cy="87231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20000"/>
              </a:lnSpc>
              <a:spcBef>
                <a:spcPts val="601"/>
              </a:spcBef>
            </a:pPr>
            <a:r>
              <a:rPr lang="de-DE" sz="1800" b="0" strike="noStrike" spc="-1">
                <a:solidFill>
                  <a:srgbClr val="FFFFFF"/>
                </a:solidFill>
                <a:latin typeface="Calibri"/>
                <a:ea typeface="DejaVu Sans"/>
              </a:rPr>
              <a:t>n</a:t>
            </a:r>
            <a:r>
              <a:rPr lang="de-DE" sz="1800" b="0" strike="noStrike" spc="-1" dirty="0">
                <a:solidFill>
                  <a:srgbClr val="FFFFFF"/>
                </a:solidFill>
                <a:latin typeface="Calibri"/>
                <a:ea typeface="DejaVu Sans"/>
              </a:rPr>
              <a:t>  </a:t>
            </a:r>
            <a:endParaRPr lang="de-DE" sz="1800" b="0" strike="noStrike" spc="-1" dirty="0">
              <a:latin typeface="Arial"/>
            </a:endParaRPr>
          </a:p>
        </p:txBody>
      </p:sp>
      <p:pic>
        <p:nvPicPr>
          <p:cNvPr id="297" name="Bild 12"/>
          <p:cNvPicPr/>
          <p:nvPr/>
        </p:nvPicPr>
        <p:blipFill>
          <a:blip r:embed="rId16"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298"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de-DE" sz="4400" b="0" strike="noStrike" spc="-1">
                <a:latin typeface="Arial"/>
              </a:rPr>
              <a:t>Click to edit the title text format</a:t>
            </a:r>
          </a:p>
        </p:txBody>
      </p:sp>
      <p:sp>
        <p:nvSpPr>
          <p:cNvPr id="299"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Arial"/>
              </a:rPr>
              <a:t>Second Outline Level</a:t>
            </a:r>
          </a:p>
          <a:p>
            <a:pPr marL="1296000" lvl="2" indent="-288000">
              <a:spcBef>
                <a:spcPts val="850"/>
              </a:spcBef>
              <a:buClr>
                <a:srgbClr val="000000"/>
              </a:buClr>
              <a:buSzPct val="45000"/>
              <a:buFont typeface="Wingdings" charset="2"/>
              <a:buChar char=""/>
            </a:pPr>
            <a:r>
              <a:rPr lang="de-DE" sz="2400" b="0" strike="noStrike" spc="-1">
                <a:latin typeface="Arial"/>
              </a:rPr>
              <a:t>Third Outline Level</a:t>
            </a:r>
          </a:p>
          <a:p>
            <a:pPr marL="1728000" lvl="3" indent="-216000">
              <a:spcBef>
                <a:spcPts val="567"/>
              </a:spcBef>
              <a:buClr>
                <a:srgbClr val="000000"/>
              </a:buClr>
              <a:buSzPct val="75000"/>
              <a:buFont typeface="Symbol" charset="2"/>
              <a:buChar char=""/>
            </a:pPr>
            <a:r>
              <a:rPr lang="de-DE" sz="2000" b="0" strike="noStrike" spc="-1">
                <a:latin typeface="Arial"/>
              </a:rPr>
              <a:t>Fourth Outline Level</a:t>
            </a:r>
          </a:p>
          <a:p>
            <a:pPr marL="2160000" lvl="4" indent="-216000">
              <a:spcBef>
                <a:spcPts val="283"/>
              </a:spcBef>
              <a:buClr>
                <a:srgbClr val="000000"/>
              </a:buClr>
              <a:buSzPct val="45000"/>
              <a:buFont typeface="Wingdings" charset="2"/>
              <a:buChar char=""/>
            </a:pPr>
            <a:r>
              <a:rPr lang="de-DE" sz="2000" b="0" strike="noStrike" spc="-1">
                <a:latin typeface="Arial"/>
              </a:rPr>
              <a:t>Fifth Outline Level</a:t>
            </a:r>
          </a:p>
          <a:p>
            <a:pPr marL="2592000" lvl="5" indent="-216000">
              <a:spcBef>
                <a:spcPts val="283"/>
              </a:spcBef>
              <a:buClr>
                <a:srgbClr val="000000"/>
              </a:buClr>
              <a:buSzPct val="45000"/>
              <a:buFont typeface="Wingdings" charset="2"/>
              <a:buChar char=""/>
            </a:pPr>
            <a:r>
              <a:rPr lang="de-DE" sz="2000" b="0" strike="noStrike" spc="-1">
                <a:latin typeface="Arial"/>
              </a:rPr>
              <a:t>Sixth Outline Level</a:t>
            </a:r>
          </a:p>
          <a:p>
            <a:pPr marL="3024000" lvl="6" indent="-216000">
              <a:spcBef>
                <a:spcPts val="283"/>
              </a:spcBef>
              <a:buClr>
                <a:srgbClr val="000000"/>
              </a:buClr>
              <a:buSzPct val="45000"/>
              <a:buFont typeface="Wingdings" charset="2"/>
              <a:buChar char=""/>
            </a:pPr>
            <a:r>
              <a:rPr lang="de-DE"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40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77" name="CustomShape 1"/>
          <p:cNvSpPr/>
          <p:nvPr/>
        </p:nvSpPr>
        <p:spPr>
          <a:xfrm rot="5400000">
            <a:off x="1798560" y="-677520"/>
            <a:ext cx="5630760" cy="8723160"/>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20000"/>
              </a:lnSpc>
              <a:spcBef>
                <a:spcPts val="601"/>
              </a:spcBef>
            </a:pPr>
            <a:r>
              <a:rPr lang="de-DE" sz="1800" b="0" strike="noStrike" spc="-1">
                <a:solidFill>
                  <a:srgbClr val="FFFFFF"/>
                </a:solidFill>
                <a:latin typeface="Calibri"/>
                <a:ea typeface="DejaVu Sans"/>
              </a:rPr>
              <a:t>Linz has large sealed areas and little  inner city open green  </a:t>
            </a:r>
            <a:endParaRPr lang="de-DE" sz="1800" b="0" strike="noStrike" spc="-1">
              <a:latin typeface="Arial"/>
            </a:endParaRPr>
          </a:p>
        </p:txBody>
      </p:sp>
      <p:sp>
        <p:nvSpPr>
          <p:cNvPr id="378" name="CustomShape 2"/>
          <p:cNvSpPr/>
          <p:nvPr/>
        </p:nvSpPr>
        <p:spPr>
          <a:xfrm>
            <a:off x="-6120" y="0"/>
            <a:ext cx="9143280" cy="7434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p:style>
      </p:sp>
      <p:pic>
        <p:nvPicPr>
          <p:cNvPr id="379" name="Bild 12"/>
          <p:cNvPicPr/>
          <p:nvPr/>
        </p:nvPicPr>
        <p:blipFill>
          <a:blip r:embed="rId15"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380"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de-DE" sz="4400" b="0" strike="noStrike" spc="-1">
                <a:latin typeface="Arial"/>
              </a:rPr>
              <a:t>Click to edit the title text format</a:t>
            </a:r>
          </a:p>
        </p:txBody>
      </p:sp>
      <p:sp>
        <p:nvSpPr>
          <p:cNvPr id="381"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Arial"/>
              </a:rPr>
              <a:t>Second Outline Level</a:t>
            </a:r>
          </a:p>
          <a:p>
            <a:pPr marL="1296000" lvl="2" indent="-288000">
              <a:spcBef>
                <a:spcPts val="850"/>
              </a:spcBef>
              <a:buClr>
                <a:srgbClr val="000000"/>
              </a:buClr>
              <a:buSzPct val="45000"/>
              <a:buFont typeface="Wingdings" charset="2"/>
              <a:buChar char=""/>
            </a:pPr>
            <a:r>
              <a:rPr lang="de-DE" sz="2400" b="0" strike="noStrike" spc="-1">
                <a:latin typeface="Arial"/>
              </a:rPr>
              <a:t>Third Outline Level</a:t>
            </a:r>
          </a:p>
          <a:p>
            <a:pPr marL="1728000" lvl="3" indent="-216000">
              <a:spcBef>
                <a:spcPts val="567"/>
              </a:spcBef>
              <a:buClr>
                <a:srgbClr val="000000"/>
              </a:buClr>
              <a:buSzPct val="75000"/>
              <a:buFont typeface="Symbol" charset="2"/>
              <a:buChar char=""/>
            </a:pPr>
            <a:r>
              <a:rPr lang="de-DE" sz="2000" b="0" strike="noStrike" spc="-1">
                <a:latin typeface="Arial"/>
              </a:rPr>
              <a:t>Fourth Outline Level</a:t>
            </a:r>
          </a:p>
          <a:p>
            <a:pPr marL="2160000" lvl="4" indent="-216000">
              <a:spcBef>
                <a:spcPts val="283"/>
              </a:spcBef>
              <a:buClr>
                <a:srgbClr val="000000"/>
              </a:buClr>
              <a:buSzPct val="45000"/>
              <a:buFont typeface="Wingdings" charset="2"/>
              <a:buChar char=""/>
            </a:pPr>
            <a:r>
              <a:rPr lang="de-DE" sz="2000" b="0" strike="noStrike" spc="-1">
                <a:latin typeface="Arial"/>
              </a:rPr>
              <a:t>Fifth Outline Level</a:t>
            </a:r>
          </a:p>
          <a:p>
            <a:pPr marL="2592000" lvl="5" indent="-216000">
              <a:spcBef>
                <a:spcPts val="283"/>
              </a:spcBef>
              <a:buClr>
                <a:srgbClr val="000000"/>
              </a:buClr>
              <a:buSzPct val="45000"/>
              <a:buFont typeface="Wingdings" charset="2"/>
              <a:buChar char=""/>
            </a:pPr>
            <a:r>
              <a:rPr lang="de-DE" sz="2000" b="0" strike="noStrike" spc="-1">
                <a:latin typeface="Arial"/>
              </a:rPr>
              <a:t>Sixth Outline Level</a:t>
            </a:r>
          </a:p>
          <a:p>
            <a:pPr marL="3024000" lvl="6" indent="-216000">
              <a:spcBef>
                <a:spcPts val="283"/>
              </a:spcBef>
              <a:buClr>
                <a:srgbClr val="000000"/>
              </a:buClr>
              <a:buSzPct val="45000"/>
              <a:buFont typeface="Wingdings" charset="2"/>
              <a:buChar char=""/>
            </a:pPr>
            <a:r>
              <a:rPr lang="de-DE"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623" name="CustomShape 1"/>
          <p:cNvSpPr/>
          <p:nvPr/>
        </p:nvSpPr>
        <p:spPr>
          <a:xfrm rot="5400000">
            <a:off x="1798560" y="-677520"/>
            <a:ext cx="5630760" cy="8723160"/>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20000"/>
              </a:lnSpc>
              <a:spcBef>
                <a:spcPts val="601"/>
              </a:spcBef>
            </a:pPr>
            <a:r>
              <a:rPr lang="de-DE" sz="1800" b="0" strike="noStrike" spc="-1">
                <a:solidFill>
                  <a:srgbClr val="FFFFFF"/>
                </a:solidFill>
                <a:latin typeface="Calibri"/>
                <a:ea typeface="DejaVu Sans"/>
              </a:rPr>
              <a:t>Linz has large sealed areas and little  inner city open green  </a:t>
            </a:r>
            <a:endParaRPr lang="de-DE" sz="1800" b="0" strike="noStrike" spc="-1">
              <a:latin typeface="Arial"/>
            </a:endParaRPr>
          </a:p>
        </p:txBody>
      </p:sp>
      <p:sp>
        <p:nvSpPr>
          <p:cNvPr id="624" name="CustomShape 2"/>
          <p:cNvSpPr/>
          <p:nvPr/>
        </p:nvSpPr>
        <p:spPr>
          <a:xfrm>
            <a:off x="-6120" y="0"/>
            <a:ext cx="9143280" cy="7434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p:style>
      </p:sp>
      <p:pic>
        <p:nvPicPr>
          <p:cNvPr id="625" name="Bild 12"/>
          <p:cNvPicPr/>
          <p:nvPr/>
        </p:nvPicPr>
        <p:blipFill>
          <a:blip r:embed="rId15"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626"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de-DE" sz="4400" b="0" strike="noStrike" spc="-1">
                <a:latin typeface="Arial"/>
              </a:rPr>
              <a:t>Click to edit the title text format</a:t>
            </a:r>
          </a:p>
        </p:txBody>
      </p:sp>
      <p:sp>
        <p:nvSpPr>
          <p:cNvPr id="627"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Arial"/>
              </a:rPr>
              <a:t>Second Outline Level</a:t>
            </a:r>
          </a:p>
          <a:p>
            <a:pPr marL="1296000" lvl="2" indent="-288000">
              <a:spcBef>
                <a:spcPts val="850"/>
              </a:spcBef>
              <a:buClr>
                <a:srgbClr val="000000"/>
              </a:buClr>
              <a:buSzPct val="45000"/>
              <a:buFont typeface="Wingdings" charset="2"/>
              <a:buChar char=""/>
            </a:pPr>
            <a:r>
              <a:rPr lang="de-DE" sz="2400" b="0" strike="noStrike" spc="-1">
                <a:latin typeface="Arial"/>
              </a:rPr>
              <a:t>Third Outline Level</a:t>
            </a:r>
          </a:p>
          <a:p>
            <a:pPr marL="1728000" lvl="3" indent="-216000">
              <a:spcBef>
                <a:spcPts val="567"/>
              </a:spcBef>
              <a:buClr>
                <a:srgbClr val="000000"/>
              </a:buClr>
              <a:buSzPct val="75000"/>
              <a:buFont typeface="Symbol" charset="2"/>
              <a:buChar char=""/>
            </a:pPr>
            <a:r>
              <a:rPr lang="de-DE" sz="2000" b="0" strike="noStrike" spc="-1">
                <a:latin typeface="Arial"/>
              </a:rPr>
              <a:t>Fourth Outline Level</a:t>
            </a:r>
          </a:p>
          <a:p>
            <a:pPr marL="2160000" lvl="4" indent="-216000">
              <a:spcBef>
                <a:spcPts val="283"/>
              </a:spcBef>
              <a:buClr>
                <a:srgbClr val="000000"/>
              </a:buClr>
              <a:buSzPct val="45000"/>
              <a:buFont typeface="Wingdings" charset="2"/>
              <a:buChar char=""/>
            </a:pPr>
            <a:r>
              <a:rPr lang="de-DE" sz="2000" b="0" strike="noStrike" spc="-1">
                <a:latin typeface="Arial"/>
              </a:rPr>
              <a:t>Fifth Outline Level</a:t>
            </a:r>
          </a:p>
          <a:p>
            <a:pPr marL="2592000" lvl="5" indent="-216000">
              <a:spcBef>
                <a:spcPts val="283"/>
              </a:spcBef>
              <a:buClr>
                <a:srgbClr val="000000"/>
              </a:buClr>
              <a:buSzPct val="45000"/>
              <a:buFont typeface="Wingdings" charset="2"/>
              <a:buChar char=""/>
            </a:pPr>
            <a:r>
              <a:rPr lang="de-DE" sz="2000" b="0" strike="noStrike" spc="-1">
                <a:latin typeface="Arial"/>
              </a:rPr>
              <a:t>Sixth Outline Level</a:t>
            </a:r>
          </a:p>
          <a:p>
            <a:pPr marL="3024000" lvl="6" indent="-216000">
              <a:spcBef>
                <a:spcPts val="283"/>
              </a:spcBef>
              <a:buClr>
                <a:srgbClr val="000000"/>
              </a:buClr>
              <a:buSzPct val="45000"/>
              <a:buFont typeface="Wingdings" charset="2"/>
              <a:buChar char=""/>
            </a:pPr>
            <a:r>
              <a:rPr lang="de-DE"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828" name="CustomShape 1"/>
          <p:cNvSpPr/>
          <p:nvPr/>
        </p:nvSpPr>
        <p:spPr>
          <a:xfrm rot="5400000">
            <a:off x="1798560" y="-677520"/>
            <a:ext cx="5630760" cy="8723160"/>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20000"/>
              </a:lnSpc>
              <a:spcBef>
                <a:spcPts val="601"/>
              </a:spcBef>
            </a:pPr>
            <a:r>
              <a:rPr lang="de-DE" sz="1800" b="0" strike="noStrike" spc="-1">
                <a:solidFill>
                  <a:srgbClr val="FFFFFF"/>
                </a:solidFill>
                <a:latin typeface="Calibri"/>
                <a:ea typeface="DejaVu Sans"/>
              </a:rPr>
              <a:t>Linz has large sealed areas and little  inner city open green  </a:t>
            </a:r>
            <a:endParaRPr lang="de-DE" sz="1800" b="0" strike="noStrike" spc="-1">
              <a:latin typeface="Arial"/>
            </a:endParaRPr>
          </a:p>
        </p:txBody>
      </p:sp>
      <p:sp>
        <p:nvSpPr>
          <p:cNvPr id="829" name="CustomShape 2"/>
          <p:cNvSpPr/>
          <p:nvPr/>
        </p:nvSpPr>
        <p:spPr>
          <a:xfrm>
            <a:off x="-6120" y="0"/>
            <a:ext cx="9143280" cy="7434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p:style>
      </p:sp>
      <p:pic>
        <p:nvPicPr>
          <p:cNvPr id="830" name="Bild 12"/>
          <p:cNvPicPr/>
          <p:nvPr/>
        </p:nvPicPr>
        <p:blipFill>
          <a:blip r:embed="rId15"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831" name="CustomShape 3"/>
          <p:cNvSpPr/>
          <p:nvPr/>
        </p:nvSpPr>
        <p:spPr>
          <a:xfrm rot="5400000">
            <a:off x="1751040" y="-598320"/>
            <a:ext cx="5630760" cy="8723160"/>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20000"/>
              </a:lnSpc>
              <a:spcBef>
                <a:spcPts val="601"/>
              </a:spcBef>
            </a:pPr>
            <a:r>
              <a:rPr lang="de-DE" sz="1800" b="0" strike="noStrike" spc="-1">
                <a:solidFill>
                  <a:srgbClr val="FFFFFF"/>
                </a:solidFill>
                <a:latin typeface="Calibri"/>
                <a:ea typeface="DejaVu Sans"/>
              </a:rPr>
              <a:t>Linz has large sealed areas and little  inner city open green  </a:t>
            </a:r>
            <a:endParaRPr lang="de-DE" sz="1800" b="0" strike="noStrike" spc="-1">
              <a:latin typeface="Arial"/>
            </a:endParaRPr>
          </a:p>
        </p:txBody>
      </p:sp>
      <p:pic>
        <p:nvPicPr>
          <p:cNvPr id="832" name="Bild 12"/>
          <p:cNvPicPr/>
          <p:nvPr/>
        </p:nvPicPr>
        <p:blipFill>
          <a:blip r:embed="rId15"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833"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de-DE" sz="4400" b="0" strike="noStrike" spc="-1">
                <a:latin typeface="Arial"/>
              </a:rPr>
              <a:t>Click to edit the title text format</a:t>
            </a:r>
          </a:p>
        </p:txBody>
      </p:sp>
      <p:sp>
        <p:nvSpPr>
          <p:cNvPr id="83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Arial"/>
              </a:rPr>
              <a:t>Second Outline Level</a:t>
            </a:r>
          </a:p>
          <a:p>
            <a:pPr marL="1296000" lvl="2" indent="-288000">
              <a:spcBef>
                <a:spcPts val="850"/>
              </a:spcBef>
              <a:buClr>
                <a:srgbClr val="000000"/>
              </a:buClr>
              <a:buSzPct val="45000"/>
              <a:buFont typeface="Wingdings" charset="2"/>
              <a:buChar char=""/>
            </a:pPr>
            <a:r>
              <a:rPr lang="de-DE" sz="2400" b="0" strike="noStrike" spc="-1">
                <a:latin typeface="Arial"/>
              </a:rPr>
              <a:t>Third Outline Level</a:t>
            </a:r>
          </a:p>
          <a:p>
            <a:pPr marL="1728000" lvl="3" indent="-216000">
              <a:spcBef>
                <a:spcPts val="567"/>
              </a:spcBef>
              <a:buClr>
                <a:srgbClr val="000000"/>
              </a:buClr>
              <a:buSzPct val="75000"/>
              <a:buFont typeface="Symbol" charset="2"/>
              <a:buChar char=""/>
            </a:pPr>
            <a:r>
              <a:rPr lang="de-DE" sz="2000" b="0" strike="noStrike" spc="-1">
                <a:latin typeface="Arial"/>
              </a:rPr>
              <a:t>Fourth Outline Level</a:t>
            </a:r>
          </a:p>
          <a:p>
            <a:pPr marL="2160000" lvl="4" indent="-216000">
              <a:spcBef>
                <a:spcPts val="283"/>
              </a:spcBef>
              <a:buClr>
                <a:srgbClr val="000000"/>
              </a:buClr>
              <a:buSzPct val="45000"/>
              <a:buFont typeface="Wingdings" charset="2"/>
              <a:buChar char=""/>
            </a:pPr>
            <a:r>
              <a:rPr lang="de-DE" sz="2000" b="0" strike="noStrike" spc="-1">
                <a:latin typeface="Arial"/>
              </a:rPr>
              <a:t>Fifth Outline Level</a:t>
            </a:r>
          </a:p>
          <a:p>
            <a:pPr marL="2592000" lvl="5" indent="-216000">
              <a:spcBef>
                <a:spcPts val="283"/>
              </a:spcBef>
              <a:buClr>
                <a:srgbClr val="000000"/>
              </a:buClr>
              <a:buSzPct val="45000"/>
              <a:buFont typeface="Wingdings" charset="2"/>
              <a:buChar char=""/>
            </a:pPr>
            <a:r>
              <a:rPr lang="de-DE" sz="2000" b="0" strike="noStrike" spc="-1">
                <a:latin typeface="Arial"/>
              </a:rPr>
              <a:t>Sixth Outline Level</a:t>
            </a:r>
          </a:p>
          <a:p>
            <a:pPr marL="3024000" lvl="6" indent="-216000">
              <a:spcBef>
                <a:spcPts val="283"/>
              </a:spcBef>
              <a:buClr>
                <a:srgbClr val="000000"/>
              </a:buClr>
              <a:buSzPct val="45000"/>
              <a:buFont typeface="Wingdings" charset="2"/>
              <a:buChar char=""/>
            </a:pPr>
            <a:r>
              <a:rPr lang="de-DE"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996" name="CustomShape 1"/>
          <p:cNvSpPr/>
          <p:nvPr/>
        </p:nvSpPr>
        <p:spPr>
          <a:xfrm rot="5400000">
            <a:off x="1798560" y="-677520"/>
            <a:ext cx="5630760" cy="8723160"/>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20000"/>
              </a:lnSpc>
              <a:spcBef>
                <a:spcPts val="601"/>
              </a:spcBef>
            </a:pPr>
            <a:r>
              <a:rPr lang="de-DE" sz="1800" b="0" strike="noStrike" spc="-1">
                <a:solidFill>
                  <a:srgbClr val="FFFFFF"/>
                </a:solidFill>
                <a:latin typeface="Calibri"/>
                <a:ea typeface="DejaVu Sans"/>
              </a:rPr>
              <a:t>Linz has large sealed areas and little  inner city open green  </a:t>
            </a:r>
            <a:endParaRPr lang="de-DE" sz="1800" b="0" strike="noStrike" spc="-1">
              <a:latin typeface="Arial"/>
            </a:endParaRPr>
          </a:p>
        </p:txBody>
      </p:sp>
      <p:sp>
        <p:nvSpPr>
          <p:cNvPr id="997" name="CustomShape 2"/>
          <p:cNvSpPr/>
          <p:nvPr/>
        </p:nvSpPr>
        <p:spPr>
          <a:xfrm>
            <a:off x="-6120" y="0"/>
            <a:ext cx="9143280" cy="7434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p:style>
      </p:sp>
      <p:pic>
        <p:nvPicPr>
          <p:cNvPr id="998" name="Bild 12"/>
          <p:cNvPicPr/>
          <p:nvPr/>
        </p:nvPicPr>
        <p:blipFill>
          <a:blip r:embed="rId15"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999"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de-DE" sz="4400" b="0" strike="noStrike" spc="-1">
                <a:latin typeface="Arial"/>
              </a:rPr>
              <a:t>Click to edit the title text format</a:t>
            </a:r>
          </a:p>
        </p:txBody>
      </p:sp>
      <p:sp>
        <p:nvSpPr>
          <p:cNvPr id="1000"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Arial"/>
              </a:rPr>
              <a:t>Second Outline Level</a:t>
            </a:r>
          </a:p>
          <a:p>
            <a:pPr marL="1296000" lvl="2" indent="-288000">
              <a:spcBef>
                <a:spcPts val="850"/>
              </a:spcBef>
              <a:buClr>
                <a:srgbClr val="000000"/>
              </a:buClr>
              <a:buSzPct val="45000"/>
              <a:buFont typeface="Wingdings" charset="2"/>
              <a:buChar char=""/>
            </a:pPr>
            <a:r>
              <a:rPr lang="de-DE" sz="2400" b="0" strike="noStrike" spc="-1">
                <a:latin typeface="Arial"/>
              </a:rPr>
              <a:t>Third Outline Level</a:t>
            </a:r>
          </a:p>
          <a:p>
            <a:pPr marL="1728000" lvl="3" indent="-216000">
              <a:spcBef>
                <a:spcPts val="567"/>
              </a:spcBef>
              <a:buClr>
                <a:srgbClr val="000000"/>
              </a:buClr>
              <a:buSzPct val="75000"/>
              <a:buFont typeface="Symbol" charset="2"/>
              <a:buChar char=""/>
            </a:pPr>
            <a:r>
              <a:rPr lang="de-DE" sz="2000" b="0" strike="noStrike" spc="-1">
                <a:latin typeface="Arial"/>
              </a:rPr>
              <a:t>Fourth Outline Level</a:t>
            </a:r>
          </a:p>
          <a:p>
            <a:pPr marL="2160000" lvl="4" indent="-216000">
              <a:spcBef>
                <a:spcPts val="283"/>
              </a:spcBef>
              <a:buClr>
                <a:srgbClr val="000000"/>
              </a:buClr>
              <a:buSzPct val="45000"/>
              <a:buFont typeface="Wingdings" charset="2"/>
              <a:buChar char=""/>
            </a:pPr>
            <a:r>
              <a:rPr lang="de-DE" sz="2000" b="0" strike="noStrike" spc="-1">
                <a:latin typeface="Arial"/>
              </a:rPr>
              <a:t>Fifth Outline Level</a:t>
            </a:r>
          </a:p>
          <a:p>
            <a:pPr marL="2592000" lvl="5" indent="-216000">
              <a:spcBef>
                <a:spcPts val="283"/>
              </a:spcBef>
              <a:buClr>
                <a:srgbClr val="000000"/>
              </a:buClr>
              <a:buSzPct val="45000"/>
              <a:buFont typeface="Wingdings" charset="2"/>
              <a:buChar char=""/>
            </a:pPr>
            <a:r>
              <a:rPr lang="de-DE" sz="2000" b="0" strike="noStrike" spc="-1">
                <a:latin typeface="Arial"/>
              </a:rPr>
              <a:t>Sixth Outline Level</a:t>
            </a:r>
          </a:p>
          <a:p>
            <a:pPr marL="3024000" lvl="6" indent="-216000">
              <a:spcBef>
                <a:spcPts val="283"/>
              </a:spcBef>
              <a:buClr>
                <a:srgbClr val="000000"/>
              </a:buClr>
              <a:buSzPct val="45000"/>
              <a:buFont typeface="Wingdings" charset="2"/>
              <a:buChar char=""/>
            </a:pPr>
            <a:r>
              <a:rPr lang="de-DE"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4.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420.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tostage.com/channel/climate-adaptation" TargetMode="External"/><Relationship Id="rId2" Type="http://schemas.openxmlformats.org/officeDocument/2006/relationships/hyperlink" Target="https://events.myclimateservices.eu/" TargetMode="Externa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mailto:andrea.geyer@smartcitiesconsulting.eu" TargetMode="External"/><Relationship Id="rId13" Type="http://schemas.openxmlformats.org/officeDocument/2006/relationships/hyperlink" Target="mailto:patrick.kaleta@aitac.at" TargetMode="External"/><Relationship Id="rId3" Type="http://schemas.openxmlformats.org/officeDocument/2006/relationships/hyperlink" Target="mailto:tanja.toetzer@ait.ac.at" TargetMode="External"/><Relationship Id="rId7" Type="http://schemas.openxmlformats.org/officeDocument/2006/relationships/hyperlink" Target="https://www.smartcitiesconsulting.eu/" TargetMode="External"/><Relationship Id="rId12" Type="http://schemas.openxmlformats.org/officeDocument/2006/relationships/hyperlink" Target="mailto:heinrich.humer@ait.ac.at" TargetMode="External"/><Relationship Id="rId2" Type="http://schemas.openxmlformats.org/officeDocument/2006/relationships/hyperlink" Target="mailto:wolfgang.loibl@ait.ac.at" TargetMode="External"/><Relationship Id="rId1" Type="http://schemas.openxmlformats.org/officeDocument/2006/relationships/slideLayout" Target="../slideLayouts/slideLayout50.xml"/><Relationship Id="rId6" Type="http://schemas.openxmlformats.org/officeDocument/2006/relationships/hyperlink" Target="mailto:wilfried.hager@mag.linz.at" TargetMode="External"/><Relationship Id="rId11" Type="http://schemas.openxmlformats.org/officeDocument/2006/relationships/hyperlink" Target="mailto:patrick.Zwickl@ait.ac.at" TargetMode="External"/><Relationship Id="rId5" Type="http://schemas.openxmlformats.org/officeDocument/2006/relationships/hyperlink" Target="mailto:romana.stollnberger@ait.ac.at" TargetMode="External"/><Relationship Id="rId10" Type="http://schemas.openxmlformats.org/officeDocument/2006/relationships/hyperlink" Target="mailto:denis.havlik@ait.ac.at" TargetMode="External"/><Relationship Id="rId4" Type="http://schemas.openxmlformats.org/officeDocument/2006/relationships/hyperlink" Target="mailto:milena.vucovic@ait.ac.at" TargetMode="External"/><Relationship Id="rId9" Type="http://schemas.openxmlformats.org/officeDocument/2006/relationships/hyperlink" Target="https://www.ait.ac.at/loesungen/crisis-disaster-management/" TargetMode="External"/><Relationship Id="rId14" Type="http://schemas.openxmlformats.org/officeDocument/2006/relationships/hyperlink" Target="mailto:robert.goler@zamg.ac.a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mailto:wolfgang.loibl@ait.ac.at"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FF2178-4D09-4134-8A92-55ECF8F28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2" y="18539"/>
            <a:ext cx="9195695" cy="6113481"/>
          </a:xfrm>
          <a:prstGeom prst="rect">
            <a:avLst/>
          </a:prstGeom>
        </p:spPr>
      </p:pic>
      <p:pic>
        <p:nvPicPr>
          <p:cNvPr id="1215" name="Bild 4"/>
          <p:cNvPicPr/>
          <p:nvPr/>
        </p:nvPicPr>
        <p:blipFill>
          <a:blip r:embed="rId4"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1217" name="Line 9"/>
          <p:cNvSpPr/>
          <p:nvPr/>
        </p:nvSpPr>
        <p:spPr>
          <a:xfrm>
            <a:off x="3229474" y="175700"/>
            <a:ext cx="0" cy="405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sp>
        <p:nvSpPr>
          <p:cNvPr id="1216" name="CustomShape 8"/>
          <p:cNvSpPr/>
          <p:nvPr/>
        </p:nvSpPr>
        <p:spPr>
          <a:xfrm>
            <a:off x="2305857" y="1477367"/>
            <a:ext cx="6838143" cy="3168645"/>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800" spc="-1" dirty="0">
                <a:solidFill>
                  <a:srgbClr val="FFFFFF"/>
                </a:solidFill>
                <a:ea typeface="Arial"/>
              </a:rPr>
              <a:t>CLARITY Projektergebnisse </a:t>
            </a:r>
          </a:p>
          <a:p>
            <a:pPr>
              <a:lnSpc>
                <a:spcPct val="100000"/>
              </a:lnSpc>
            </a:pPr>
            <a:r>
              <a:rPr lang="de-DE" sz="2800" spc="-1" dirty="0">
                <a:solidFill>
                  <a:srgbClr val="FFFFFF"/>
                </a:solidFill>
                <a:ea typeface="Arial"/>
              </a:rPr>
              <a:t>Zukunftsvision und Planungswerkzeuge für eine klimaresiliente Stadt Linz</a:t>
            </a:r>
            <a:endParaRPr lang="de-DE" sz="2800" b="0" strike="noStrike" spc="-1" dirty="0">
              <a:latin typeface="Arial"/>
            </a:endParaRPr>
          </a:p>
          <a:p>
            <a:pPr>
              <a:lnSpc>
                <a:spcPct val="150000"/>
              </a:lnSpc>
            </a:pPr>
            <a:endParaRPr lang="de-DE" sz="2400" b="0" strike="noStrike" spc="-1" dirty="0">
              <a:solidFill>
                <a:srgbClr val="FFFFFF"/>
              </a:solidFill>
              <a:latin typeface="Arial"/>
              <a:ea typeface="Arial"/>
            </a:endParaRPr>
          </a:p>
          <a:p>
            <a:pPr marL="342900" indent="-342900">
              <a:buFont typeface="Arial" panose="020B0604020202020204" pitchFamily="34" charset="0"/>
              <a:buChar char="•"/>
            </a:pPr>
            <a:r>
              <a:rPr lang="de-DE" sz="2200" spc="-1" dirty="0">
                <a:solidFill>
                  <a:srgbClr val="FFFFFF"/>
                </a:solidFill>
                <a:ea typeface="Arial"/>
              </a:rPr>
              <a:t>Maßnahmen des H2020-Projekt CLARITY für Linz </a:t>
            </a:r>
          </a:p>
          <a:p>
            <a:pPr marL="342900" indent="-342900">
              <a:buFont typeface="Arial" panose="020B0604020202020204" pitchFamily="34" charset="0"/>
              <a:buChar char="•"/>
            </a:pPr>
            <a:r>
              <a:rPr lang="de-DE" sz="2200" spc="-1" dirty="0">
                <a:solidFill>
                  <a:srgbClr val="FFFFFF"/>
                </a:solidFill>
                <a:ea typeface="Arial"/>
              </a:rPr>
              <a:t>Ausblick </a:t>
            </a:r>
          </a:p>
          <a:p>
            <a:pPr marL="342900" indent="-342900">
              <a:buFont typeface="Arial" panose="020B0604020202020204" pitchFamily="34" charset="0"/>
              <a:buChar char="•"/>
            </a:pPr>
            <a:endParaRPr lang="de-DE" sz="2400" b="0" strike="noStrike" spc="-1" dirty="0">
              <a:solidFill>
                <a:srgbClr val="FFFFFF"/>
              </a:solidFill>
              <a:latin typeface="Arial"/>
            </a:endParaRPr>
          </a:p>
          <a:p>
            <a:r>
              <a:rPr lang="de-DE" sz="1200" spc="-1" dirty="0">
                <a:solidFill>
                  <a:srgbClr val="FFFFFF"/>
                </a:solidFill>
                <a:latin typeface="Arial"/>
              </a:rPr>
              <a:t>Pressekonferenz, 10.September 2020</a:t>
            </a:r>
            <a:endParaRPr lang="de-DE" sz="1200" b="0" strike="noStrike" spc="-1" dirty="0">
              <a:latin typeface="Arial"/>
            </a:endParaRPr>
          </a:p>
        </p:txBody>
      </p:sp>
      <p:pic>
        <p:nvPicPr>
          <p:cNvPr id="11" name="Bild 2" descr="CLARITY Partners logos group new.pdf">
            <a:extLst>
              <a:ext uri="{FF2B5EF4-FFF2-40B4-BE49-F238E27FC236}">
                <a16:creationId xmlns:a16="http://schemas.microsoft.com/office/drawing/2014/main" id="{E308DD40-8538-4B02-A017-5DDF4CDBF9C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67432"/>
          <a:stretch/>
        </p:blipFill>
        <p:spPr>
          <a:xfrm>
            <a:off x="-91835" y="4646012"/>
            <a:ext cx="9235835" cy="2246999"/>
          </a:xfrm>
          <a:prstGeom prst="rect">
            <a:avLst/>
          </a:prstGeom>
        </p:spPr>
      </p:pic>
    </p:spTree>
  </p:cSld>
  <p:clrMapOvr>
    <a:masterClrMapping/>
  </p:clrMapOvr>
  <p:transition spd="slow" advTm="5099">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36159" y="877824"/>
            <a:ext cx="8600076" cy="5612470"/>
          </a:xfrm>
          <a:prstGeom prst="rect">
            <a:avLst/>
          </a:prstGeom>
          <a:solidFill>
            <a:srgbClr val="FFFFFF">
              <a:alpha val="60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0196A37A-1882-4D8B-9A44-CCE1185DEE5A}"/>
              </a:ext>
            </a:extLst>
          </p:cNvPr>
          <p:cNvSpPr>
            <a:spLocks noGrp="1"/>
          </p:cNvSpPr>
          <p:nvPr>
            <p:ph type="sldNum" sz="quarter" idx="10"/>
          </p:nvPr>
        </p:nvSpPr>
        <p:spPr/>
        <p:txBody>
          <a:bodyPr/>
          <a:lstStyle/>
          <a:p>
            <a:pPr>
              <a:defRPr/>
            </a:pPr>
            <a:endParaRPr lang="de-DE" sz="1050" dirty="0"/>
          </a:p>
        </p:txBody>
      </p:sp>
      <p:sp>
        <p:nvSpPr>
          <p:cNvPr id="3" name="Datumsplatzhalter 2">
            <a:extLst>
              <a:ext uri="{FF2B5EF4-FFF2-40B4-BE49-F238E27FC236}">
                <a16:creationId xmlns:a16="http://schemas.microsoft.com/office/drawing/2014/main" id="{1E2E349B-C1A2-424D-9304-A4E56C839B5C}"/>
              </a:ext>
            </a:extLst>
          </p:cNvPr>
          <p:cNvSpPr>
            <a:spLocks noGrp="1"/>
          </p:cNvSpPr>
          <p:nvPr>
            <p:ph type="dt" sz="half" idx="11"/>
          </p:nvPr>
        </p:nvSpPr>
        <p:spPr/>
        <p:txBody>
          <a:bodyPr/>
          <a:lstStyle/>
          <a:p>
            <a:pPr>
              <a:defRPr/>
            </a:pPr>
            <a:endParaRPr lang="de-DE" sz="1050" dirty="0"/>
          </a:p>
        </p:txBody>
      </p:sp>
      <p:sp>
        <p:nvSpPr>
          <p:cNvPr id="4" name="Titel 3">
            <a:extLst>
              <a:ext uri="{FF2B5EF4-FFF2-40B4-BE49-F238E27FC236}">
                <a16:creationId xmlns:a16="http://schemas.microsoft.com/office/drawing/2014/main" id="{8C889137-8428-4D1C-BCBC-7C8F4C6B85FF}"/>
              </a:ext>
            </a:extLst>
          </p:cNvPr>
          <p:cNvSpPr>
            <a:spLocks noGrp="1"/>
          </p:cNvSpPr>
          <p:nvPr>
            <p:ph type="title" idx="4294967295"/>
          </p:nvPr>
        </p:nvSpPr>
        <p:spPr>
          <a:xfrm>
            <a:off x="2963679" y="17848"/>
            <a:ext cx="7020580" cy="720080"/>
          </a:xfrm>
        </p:spPr>
        <p:txBody>
          <a:bodyPr>
            <a:normAutofit/>
          </a:bodyPr>
          <a:lstStyle/>
          <a:p>
            <a:r>
              <a:rPr lang="de-DE" sz="2800" dirty="0">
                <a:solidFill>
                  <a:schemeClr val="bg1"/>
                </a:solidFill>
              </a:rPr>
              <a:t>Landnutzung &lt;-&gt; Hitzebelastung</a:t>
            </a:r>
          </a:p>
        </p:txBody>
      </p:sp>
      <p:pic>
        <p:nvPicPr>
          <p:cNvPr id="6" name="Grafik 5">
            <a:extLst>
              <a:ext uri="{FF2B5EF4-FFF2-40B4-BE49-F238E27FC236}">
                <a16:creationId xmlns:a16="http://schemas.microsoft.com/office/drawing/2014/main" id="{E09DDF1E-C865-4C6B-A8C6-73BD9B8F079B}"/>
              </a:ext>
            </a:extLst>
          </p:cNvPr>
          <p:cNvPicPr>
            <a:picLocks noGrp="1" noChangeAspect="1"/>
          </p:cNvPicPr>
          <p:nvPr/>
        </p:nvPicPr>
        <p:blipFill rotWithShape="1">
          <a:blip r:embed="rId3" cstate="email">
            <a:extLst>
              <a:ext uri="{28A0092B-C50C-407E-A947-70E740481C1C}">
                <a14:useLocalDpi xmlns:a14="http://schemas.microsoft.com/office/drawing/2010/main"/>
              </a:ext>
            </a:extLst>
          </a:blip>
          <a:srcRect l="11745" t="6326" r="47885" b="12357"/>
          <a:stretch/>
        </p:blipFill>
        <p:spPr bwMode="auto">
          <a:xfrm>
            <a:off x="3326172" y="1725031"/>
            <a:ext cx="2107301" cy="2107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feld 9">
            <a:extLst>
              <a:ext uri="{FF2B5EF4-FFF2-40B4-BE49-F238E27FC236}">
                <a16:creationId xmlns:a16="http://schemas.microsoft.com/office/drawing/2014/main" id="{23D224B1-D1AF-418F-A4D3-8120828446AF}"/>
              </a:ext>
            </a:extLst>
          </p:cNvPr>
          <p:cNvSpPr txBox="1"/>
          <p:nvPr/>
        </p:nvSpPr>
        <p:spPr>
          <a:xfrm>
            <a:off x="2991498" y="1389819"/>
            <a:ext cx="2630880" cy="369332"/>
          </a:xfrm>
          <a:prstGeom prst="rect">
            <a:avLst/>
          </a:prstGeom>
          <a:noFill/>
        </p:spPr>
        <p:txBody>
          <a:bodyPr wrap="squar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ea typeface="Unit Offc Light" panose="020B0504030101020102" pitchFamily="34" charset="0"/>
                <a:cs typeface="Helvetica" panose="020B0604020202020204" pitchFamily="34" charset="0"/>
              </a:rPr>
              <a:t>Landnutzungsänderung</a:t>
            </a:r>
          </a:p>
        </p:txBody>
      </p:sp>
      <p:sp>
        <p:nvSpPr>
          <p:cNvPr id="8" name="Plus 7">
            <a:extLst>
              <a:ext uri="{FF2B5EF4-FFF2-40B4-BE49-F238E27FC236}">
                <a16:creationId xmlns:a16="http://schemas.microsoft.com/office/drawing/2014/main" id="{4133B1CE-93E4-42C3-AA2C-DD59E1909F45}"/>
              </a:ext>
            </a:extLst>
          </p:cNvPr>
          <p:cNvSpPr/>
          <p:nvPr/>
        </p:nvSpPr>
        <p:spPr>
          <a:xfrm>
            <a:off x="2685101" y="2546010"/>
            <a:ext cx="478797" cy="436359"/>
          </a:xfrm>
          <a:prstGeom prst="mathPlu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latin typeface="Helvetica" panose="020B0604020202020204" pitchFamily="34" charset="0"/>
              <a:cs typeface="Helvetica" panose="020B0604020202020204" pitchFamily="34" charset="0"/>
            </a:endParaRPr>
          </a:p>
        </p:txBody>
      </p:sp>
      <p:sp>
        <p:nvSpPr>
          <p:cNvPr id="9" name="Pfeil nach rechts 8">
            <a:extLst>
              <a:ext uri="{FF2B5EF4-FFF2-40B4-BE49-F238E27FC236}">
                <a16:creationId xmlns:a16="http://schemas.microsoft.com/office/drawing/2014/main" id="{A6BB69BF-B15F-4A08-963C-AB8F56CFF0CC}"/>
              </a:ext>
            </a:extLst>
          </p:cNvPr>
          <p:cNvSpPr/>
          <p:nvPr/>
        </p:nvSpPr>
        <p:spPr>
          <a:xfrm>
            <a:off x="5659449" y="2676032"/>
            <a:ext cx="345091" cy="25097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latin typeface="Helvetica" panose="020B0604020202020204" pitchFamily="34" charset="0"/>
              <a:cs typeface="Helvetica" panose="020B0604020202020204" pitchFamily="34" charset="0"/>
            </a:endParaRPr>
          </a:p>
        </p:txBody>
      </p:sp>
      <p:sp>
        <p:nvSpPr>
          <p:cNvPr id="10" name="Textfeld 22">
            <a:extLst>
              <a:ext uri="{FF2B5EF4-FFF2-40B4-BE49-F238E27FC236}">
                <a16:creationId xmlns:a16="http://schemas.microsoft.com/office/drawing/2014/main" id="{EF1919E5-0C96-41F1-A1A0-9E8EB358D3B4}"/>
              </a:ext>
            </a:extLst>
          </p:cNvPr>
          <p:cNvSpPr txBox="1"/>
          <p:nvPr/>
        </p:nvSpPr>
        <p:spPr>
          <a:xfrm>
            <a:off x="5659449" y="1381469"/>
            <a:ext cx="3370758" cy="369332"/>
          </a:xfrm>
          <a:prstGeom prst="rect">
            <a:avLst/>
          </a:prstGeom>
          <a:noFill/>
        </p:spPr>
        <p:txBody>
          <a:bodyPr wrap="squar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ea typeface="Unit Offc Light" panose="020B0504030101020102" pitchFamily="34" charset="0"/>
                <a:cs typeface="Helvetica" panose="020B0604020202020204" pitchFamily="34" charset="0"/>
              </a:rPr>
              <a:t>Unterschied bei Hitzebelastung</a:t>
            </a:r>
          </a:p>
        </p:txBody>
      </p:sp>
      <p:sp>
        <p:nvSpPr>
          <p:cNvPr id="11" name="Textfeld 7">
            <a:extLst>
              <a:ext uri="{FF2B5EF4-FFF2-40B4-BE49-F238E27FC236}">
                <a16:creationId xmlns:a16="http://schemas.microsoft.com/office/drawing/2014/main" id="{25071A17-E74B-444E-85AB-28A798B4CF6D}"/>
              </a:ext>
            </a:extLst>
          </p:cNvPr>
          <p:cNvSpPr txBox="1"/>
          <p:nvPr/>
        </p:nvSpPr>
        <p:spPr>
          <a:xfrm>
            <a:off x="407864" y="1395509"/>
            <a:ext cx="2216316" cy="646331"/>
          </a:xfrm>
          <a:prstGeom prst="rect">
            <a:avLst/>
          </a:prstGeom>
          <a:noFill/>
        </p:spPr>
        <p:txBody>
          <a:bodyPr wrap="squar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dirty="0">
                <a:ea typeface="Unit Offc Light" panose="020B0504030101020102" pitchFamily="34" charset="0"/>
                <a:cs typeface="Helvetica" panose="020B0604020202020204" pitchFamily="34" charset="0"/>
              </a:rPr>
              <a:t>Referenzsimulation Simulation </a:t>
            </a:r>
          </a:p>
        </p:txBody>
      </p:sp>
      <mc:AlternateContent xmlns:mc="http://schemas.openxmlformats.org/markup-compatibility/2006" xmlns:a14="http://schemas.microsoft.com/office/drawing/2010/main">
        <mc:Choice Requires="a14">
          <p:sp>
            <p:nvSpPr>
              <p:cNvPr id="12" name="Rechteck 11">
                <a:extLst>
                  <a:ext uri="{FF2B5EF4-FFF2-40B4-BE49-F238E27FC236}">
                    <a16:creationId xmlns:a16="http://schemas.microsoft.com/office/drawing/2014/main" id="{2A68DAE6-3368-4FAC-858B-314075509CC7}"/>
                  </a:ext>
                </a:extLst>
              </p:cNvPr>
              <p:cNvSpPr/>
              <p:nvPr/>
            </p:nvSpPr>
            <p:spPr>
              <a:xfrm rot="5400000">
                <a:off x="8438490" y="2537533"/>
                <a:ext cx="948716" cy="276999"/>
              </a:xfrm>
              <a:prstGeom prst="rect">
                <a:avLst/>
              </a:prstGeom>
              <a:solidFill>
                <a:schemeClr val="bg1"/>
              </a:solidFill>
            </p:spPr>
            <p:txBody>
              <a:bodyPr wrap="square">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de-DE" sz="1200" b="1" i="0" smtClean="0">
                          <a:latin typeface="Cambria Math" panose="02040503050406030204" pitchFamily="18" charset="0"/>
                          <a:ea typeface="Cambria Math" panose="02040503050406030204" pitchFamily="18" charset="0"/>
                        </a:rPr>
                        <m:t>∆</m:t>
                      </m:r>
                      <m:r>
                        <a:rPr lang="de-DE" sz="1200" b="1" i="0" smtClean="0">
                          <a:latin typeface="Cambria Math" panose="02040503050406030204" pitchFamily="18" charset="0"/>
                          <a:ea typeface="Cambria Math" panose="02040503050406030204" pitchFamily="18" charset="0"/>
                        </a:rPr>
                        <m:t>𝐒𝐃</m:t>
                      </m:r>
                    </m:oMath>
                  </m:oMathPara>
                </a14:m>
                <a:endParaRPr lang="de-DE" sz="1200" b="1" dirty="0">
                  <a:ea typeface="Cambria Math" panose="02040503050406030204" pitchFamily="18" charset="0"/>
                </a:endParaRPr>
              </a:p>
            </p:txBody>
          </p:sp>
        </mc:Choice>
        <mc:Fallback xmlns="">
          <p:sp>
            <p:nvSpPr>
              <p:cNvPr id="12" name="Rechteck 11">
                <a:extLst>
                  <a:ext uri="{FF2B5EF4-FFF2-40B4-BE49-F238E27FC236}">
                    <a16:creationId xmlns:a16="http://schemas.microsoft.com/office/drawing/2014/main" id="{2A68DAE6-3368-4FAC-858B-314075509CC7}"/>
                  </a:ext>
                </a:extLst>
              </p:cNvPr>
              <p:cNvSpPr>
                <a:spLocks noRot="1" noChangeAspect="1" noMove="1" noResize="1" noEditPoints="1" noAdjustHandles="1" noChangeArrowheads="1" noChangeShapeType="1" noTextEdit="1"/>
              </p:cNvSpPr>
              <p:nvPr/>
            </p:nvSpPr>
            <p:spPr>
              <a:xfrm rot="5400000">
                <a:off x="8438490" y="2537533"/>
                <a:ext cx="948716" cy="276999"/>
              </a:xfrm>
              <a:prstGeom prst="rect">
                <a:avLst/>
              </a:prstGeom>
              <a:blipFill>
                <a:blip r:embed="rId4"/>
                <a:stretch>
                  <a:fillRect/>
                </a:stretch>
              </a:blipFill>
            </p:spPr>
            <p:txBody>
              <a:bodyPr/>
              <a:lstStyle/>
              <a:p>
                <a:r>
                  <a:rPr lang="en-GB">
                    <a:noFill/>
                  </a:rPr>
                  <a:t> </a:t>
                </a:r>
              </a:p>
            </p:txBody>
          </p:sp>
        </mc:Fallback>
      </mc:AlternateContent>
      <p:pic>
        <p:nvPicPr>
          <p:cNvPr id="13" name="Grafik 12">
            <a:extLst>
              <a:ext uri="{FF2B5EF4-FFF2-40B4-BE49-F238E27FC236}">
                <a16:creationId xmlns:a16="http://schemas.microsoft.com/office/drawing/2014/main" id="{E2B4340C-AC1A-4962-B7A5-664A31E09E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8121" y="1688682"/>
            <a:ext cx="2216316" cy="2143650"/>
          </a:xfrm>
          <a:prstGeom prst="rect">
            <a:avLst/>
          </a:prstGeom>
        </p:spPr>
      </p:pic>
      <p:pic>
        <p:nvPicPr>
          <p:cNvPr id="14" name="Grafik 13">
            <a:extLst>
              <a:ext uri="{FF2B5EF4-FFF2-40B4-BE49-F238E27FC236}">
                <a16:creationId xmlns:a16="http://schemas.microsoft.com/office/drawing/2014/main" id="{8F2E6165-1E27-4397-B72C-6E5202613A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75208" y="1725031"/>
            <a:ext cx="2630880" cy="2160000"/>
          </a:xfrm>
          <a:prstGeom prst="rect">
            <a:avLst/>
          </a:prstGeom>
        </p:spPr>
      </p:pic>
      <p:grpSp>
        <p:nvGrpSpPr>
          <p:cNvPr id="60" name="Gruppieren 59">
            <a:extLst>
              <a:ext uri="{FF2B5EF4-FFF2-40B4-BE49-F238E27FC236}">
                <a16:creationId xmlns:a16="http://schemas.microsoft.com/office/drawing/2014/main" id="{58B644C8-347D-4B69-B5EE-110D38864690}"/>
              </a:ext>
            </a:extLst>
          </p:cNvPr>
          <p:cNvGrpSpPr/>
          <p:nvPr/>
        </p:nvGrpSpPr>
        <p:grpSpPr>
          <a:xfrm>
            <a:off x="1250767" y="4295859"/>
            <a:ext cx="3551440" cy="1816915"/>
            <a:chOff x="3309395" y="4752615"/>
            <a:chExt cx="3551440" cy="1816915"/>
          </a:xfrm>
        </p:grpSpPr>
        <p:grpSp>
          <p:nvGrpSpPr>
            <p:cNvPr id="18" name="Gruppieren 17">
              <a:extLst>
                <a:ext uri="{FF2B5EF4-FFF2-40B4-BE49-F238E27FC236}">
                  <a16:creationId xmlns:a16="http://schemas.microsoft.com/office/drawing/2014/main" id="{E4F58C01-61EF-41D7-93B7-ED81CA20A413}"/>
                </a:ext>
              </a:extLst>
            </p:cNvPr>
            <p:cNvGrpSpPr/>
            <p:nvPr/>
          </p:nvGrpSpPr>
          <p:grpSpPr>
            <a:xfrm>
              <a:off x="3309395" y="4752615"/>
              <a:ext cx="3551440" cy="1816915"/>
              <a:chOff x="6482092" y="2333101"/>
              <a:chExt cx="2573992" cy="1283641"/>
            </a:xfrm>
          </p:grpSpPr>
          <p:grpSp>
            <p:nvGrpSpPr>
              <p:cNvPr id="22" name="Gruppieren 21">
                <a:extLst>
                  <a:ext uri="{FF2B5EF4-FFF2-40B4-BE49-F238E27FC236}">
                    <a16:creationId xmlns:a16="http://schemas.microsoft.com/office/drawing/2014/main" id="{6F27E611-C259-43C5-A681-26ED0E420722}"/>
                  </a:ext>
                </a:extLst>
              </p:cNvPr>
              <p:cNvGrpSpPr/>
              <p:nvPr/>
            </p:nvGrpSpPr>
            <p:grpSpPr>
              <a:xfrm>
                <a:off x="6482092" y="2333101"/>
                <a:ext cx="1799999" cy="1235860"/>
                <a:chOff x="9225292" y="2556621"/>
                <a:chExt cx="1799999" cy="1235860"/>
              </a:xfrm>
            </p:grpSpPr>
            <p:sp>
              <p:nvSpPr>
                <p:cNvPr id="25" name="Rechteck 24">
                  <a:extLst>
                    <a:ext uri="{FF2B5EF4-FFF2-40B4-BE49-F238E27FC236}">
                      <a16:creationId xmlns:a16="http://schemas.microsoft.com/office/drawing/2014/main" id="{F7D38480-E5BB-46EF-923C-5A7926719B88}"/>
                    </a:ext>
                  </a:extLst>
                </p:cNvPr>
                <p:cNvSpPr/>
                <p:nvPr/>
              </p:nvSpPr>
              <p:spPr>
                <a:xfrm>
                  <a:off x="10576256" y="3668682"/>
                  <a:ext cx="250077" cy="123793"/>
                </a:xfrm>
                <a:prstGeom prst="rect">
                  <a:avLst/>
                </a:prstGeom>
                <a:solidFill>
                  <a:srgbClr val="C2996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nvGrpSpPr>
                <p:cNvPr id="27" name="Gruppieren 26">
                  <a:extLst>
                    <a:ext uri="{FF2B5EF4-FFF2-40B4-BE49-F238E27FC236}">
                      <a16:creationId xmlns:a16="http://schemas.microsoft.com/office/drawing/2014/main" id="{6BD6AA0B-C4B2-4526-8BF8-8ACC6BA1A4A0}"/>
                    </a:ext>
                  </a:extLst>
                </p:cNvPr>
                <p:cNvGrpSpPr/>
                <p:nvPr/>
              </p:nvGrpSpPr>
              <p:grpSpPr>
                <a:xfrm>
                  <a:off x="9225292" y="2556621"/>
                  <a:ext cx="1799999" cy="483507"/>
                  <a:chOff x="9225292" y="2556621"/>
                  <a:chExt cx="1799999" cy="483507"/>
                </a:xfrm>
              </p:grpSpPr>
              <p:grpSp>
                <p:nvGrpSpPr>
                  <p:cNvPr id="44" name="Gruppieren 43">
                    <a:extLst>
                      <a:ext uri="{FF2B5EF4-FFF2-40B4-BE49-F238E27FC236}">
                        <a16:creationId xmlns:a16="http://schemas.microsoft.com/office/drawing/2014/main" id="{09EBEC3A-BA96-45EF-8A64-A8AF9FEFED07}"/>
                      </a:ext>
                    </a:extLst>
                  </p:cNvPr>
                  <p:cNvGrpSpPr/>
                  <p:nvPr/>
                </p:nvGrpSpPr>
                <p:grpSpPr>
                  <a:xfrm>
                    <a:off x="9225292" y="2556621"/>
                    <a:ext cx="1799999" cy="483507"/>
                    <a:chOff x="3387505" y="4475480"/>
                    <a:chExt cx="3632530" cy="1066120"/>
                  </a:xfrm>
                </p:grpSpPr>
                <p:sp>
                  <p:nvSpPr>
                    <p:cNvPr id="46" name="Rechteck 45">
                      <a:extLst>
                        <a:ext uri="{FF2B5EF4-FFF2-40B4-BE49-F238E27FC236}">
                          <a16:creationId xmlns:a16="http://schemas.microsoft.com/office/drawing/2014/main" id="{C4330BC8-2E29-47B0-B5DB-D2AF80C7EC11}"/>
                        </a:ext>
                      </a:extLst>
                    </p:cNvPr>
                    <p:cNvSpPr/>
                    <p:nvPr/>
                  </p:nvSpPr>
                  <p:spPr>
                    <a:xfrm>
                      <a:off x="3387505" y="5268640"/>
                      <a:ext cx="1800000" cy="272960"/>
                    </a:xfrm>
                    <a:prstGeom prst="rect">
                      <a:avLst/>
                    </a:prstGeom>
                    <a:solidFill>
                      <a:srgbClr val="FF696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47" name="Rechteck 46">
                      <a:extLst>
                        <a:ext uri="{FF2B5EF4-FFF2-40B4-BE49-F238E27FC236}">
                          <a16:creationId xmlns:a16="http://schemas.microsoft.com/office/drawing/2014/main" id="{60E4359E-EA55-49B0-8AB7-7D3D28796603}"/>
                        </a:ext>
                      </a:extLst>
                    </p:cNvPr>
                    <p:cNvSpPr/>
                    <p:nvPr/>
                  </p:nvSpPr>
                  <p:spPr>
                    <a:xfrm>
                      <a:off x="5178519" y="5268640"/>
                      <a:ext cx="1440000" cy="272960"/>
                    </a:xfrm>
                    <a:prstGeom prst="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48" name="Rechteck 47">
                      <a:extLst>
                        <a:ext uri="{FF2B5EF4-FFF2-40B4-BE49-F238E27FC236}">
                          <a16:creationId xmlns:a16="http://schemas.microsoft.com/office/drawing/2014/main" id="{3D023895-C156-4673-B24D-2C3045275780}"/>
                        </a:ext>
                      </a:extLst>
                    </p:cNvPr>
                    <p:cNvSpPr/>
                    <p:nvPr/>
                  </p:nvSpPr>
                  <p:spPr>
                    <a:xfrm>
                      <a:off x="6618519" y="5268640"/>
                      <a:ext cx="360000" cy="272960"/>
                    </a:xfrm>
                    <a:prstGeom prst="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49" name="Rechteck 48">
                      <a:extLst>
                        <a:ext uri="{FF2B5EF4-FFF2-40B4-BE49-F238E27FC236}">
                          <a16:creationId xmlns:a16="http://schemas.microsoft.com/office/drawing/2014/main" id="{1FE91FDE-3A0D-4A0F-BA1B-5BDA57A46A74}"/>
                        </a:ext>
                      </a:extLst>
                    </p:cNvPr>
                    <p:cNvSpPr/>
                    <p:nvPr/>
                  </p:nvSpPr>
                  <p:spPr>
                    <a:xfrm>
                      <a:off x="3509957" y="4475480"/>
                      <a:ext cx="742221" cy="782320"/>
                    </a:xfrm>
                    <a:prstGeom prst="rect">
                      <a:avLst/>
                    </a:prstGeom>
                    <a:solidFill>
                      <a:schemeClr val="bg1">
                        <a:lumMod val="95000"/>
                      </a:schemeClr>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50" name="Rechteck 49">
                      <a:extLst>
                        <a:ext uri="{FF2B5EF4-FFF2-40B4-BE49-F238E27FC236}">
                          <a16:creationId xmlns:a16="http://schemas.microsoft.com/office/drawing/2014/main" id="{226F78F6-EF36-4A01-9DC0-162203F2CD3A}"/>
                        </a:ext>
                      </a:extLst>
                    </p:cNvPr>
                    <p:cNvSpPr/>
                    <p:nvPr/>
                  </p:nvSpPr>
                  <p:spPr>
                    <a:xfrm>
                      <a:off x="4399280" y="4810760"/>
                      <a:ext cx="419712" cy="447040"/>
                    </a:xfrm>
                    <a:prstGeom prst="rect">
                      <a:avLst/>
                    </a:prstGeom>
                    <a:solidFill>
                      <a:schemeClr val="bg1">
                        <a:lumMod val="95000"/>
                      </a:schemeClr>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51" name="Rechteck 50">
                      <a:extLst>
                        <a:ext uri="{FF2B5EF4-FFF2-40B4-BE49-F238E27FC236}">
                          <a16:creationId xmlns:a16="http://schemas.microsoft.com/office/drawing/2014/main" id="{A39AFAC6-068E-48F6-90C6-60D6580298E1}"/>
                        </a:ext>
                      </a:extLst>
                    </p:cNvPr>
                    <p:cNvSpPr/>
                    <p:nvPr/>
                  </p:nvSpPr>
                  <p:spPr>
                    <a:xfrm>
                      <a:off x="3625936" y="4620792"/>
                      <a:ext cx="204383" cy="189967"/>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52" name="Rechteck 51">
                      <a:extLst>
                        <a:ext uri="{FF2B5EF4-FFF2-40B4-BE49-F238E27FC236}">
                          <a16:creationId xmlns:a16="http://schemas.microsoft.com/office/drawing/2014/main" id="{8FD717B5-5DC0-4613-924B-0992335221F2}"/>
                        </a:ext>
                      </a:extLst>
                    </p:cNvPr>
                    <p:cNvSpPr/>
                    <p:nvPr/>
                  </p:nvSpPr>
                  <p:spPr>
                    <a:xfrm>
                      <a:off x="3939057" y="4620792"/>
                      <a:ext cx="204383" cy="189967"/>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53" name="Rechteck 52">
                      <a:extLst>
                        <a:ext uri="{FF2B5EF4-FFF2-40B4-BE49-F238E27FC236}">
                          <a16:creationId xmlns:a16="http://schemas.microsoft.com/office/drawing/2014/main" id="{CD119A11-87EB-4B89-9515-4948CB59D4D8}"/>
                        </a:ext>
                      </a:extLst>
                    </p:cNvPr>
                    <p:cNvSpPr/>
                    <p:nvPr/>
                  </p:nvSpPr>
                  <p:spPr>
                    <a:xfrm>
                      <a:off x="3778875" y="4945912"/>
                      <a:ext cx="260405" cy="301728"/>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54" name="Rechteck 53">
                      <a:extLst>
                        <a:ext uri="{FF2B5EF4-FFF2-40B4-BE49-F238E27FC236}">
                          <a16:creationId xmlns:a16="http://schemas.microsoft.com/office/drawing/2014/main" id="{A748BBA3-9326-4E13-9C66-E2EDF9507CDA}"/>
                        </a:ext>
                      </a:extLst>
                    </p:cNvPr>
                    <p:cNvSpPr/>
                    <p:nvPr/>
                  </p:nvSpPr>
                  <p:spPr>
                    <a:xfrm>
                      <a:off x="4470368" y="4897800"/>
                      <a:ext cx="108000" cy="108000"/>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55" name="Rechteck 54">
                      <a:extLst>
                        <a:ext uri="{FF2B5EF4-FFF2-40B4-BE49-F238E27FC236}">
                          <a16:creationId xmlns:a16="http://schemas.microsoft.com/office/drawing/2014/main" id="{353704D5-FFF2-45CB-8F7E-6CBE105313AF}"/>
                        </a:ext>
                      </a:extLst>
                    </p:cNvPr>
                    <p:cNvSpPr/>
                    <p:nvPr/>
                  </p:nvSpPr>
                  <p:spPr>
                    <a:xfrm>
                      <a:off x="4647931" y="4897800"/>
                      <a:ext cx="108000" cy="108000"/>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56" name="Rechteck 55">
                      <a:extLst>
                        <a:ext uri="{FF2B5EF4-FFF2-40B4-BE49-F238E27FC236}">
                          <a16:creationId xmlns:a16="http://schemas.microsoft.com/office/drawing/2014/main" id="{16307756-EC07-4575-985F-E9559A0BC0F5}"/>
                        </a:ext>
                      </a:extLst>
                    </p:cNvPr>
                    <p:cNvSpPr/>
                    <p:nvPr/>
                  </p:nvSpPr>
                  <p:spPr>
                    <a:xfrm>
                      <a:off x="4536681" y="5082680"/>
                      <a:ext cx="150048" cy="164960"/>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pic>
                  <p:nvPicPr>
                    <p:cNvPr id="57" name="Grafik 56">
                      <a:extLst>
                        <a:ext uri="{FF2B5EF4-FFF2-40B4-BE49-F238E27FC236}">
                          <a16:creationId xmlns:a16="http://schemas.microsoft.com/office/drawing/2014/main" id="{6C11F00B-EAA9-4286-8387-EC41F1A6E89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18519" y="5032272"/>
                      <a:ext cx="401516" cy="258373"/>
                    </a:xfrm>
                    <a:prstGeom prst="rect">
                      <a:avLst/>
                    </a:prstGeom>
                  </p:spPr>
                </p:pic>
              </p:grpSp>
              <p:pic>
                <p:nvPicPr>
                  <p:cNvPr id="45" name="Grafik 44">
                    <a:extLst>
                      <a:ext uri="{FF2B5EF4-FFF2-40B4-BE49-F238E27FC236}">
                        <a16:creationId xmlns:a16="http://schemas.microsoft.com/office/drawing/2014/main" id="{79663903-F45D-4A92-971F-BE7FE716011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7404" y="2828409"/>
                    <a:ext cx="172402" cy="87920"/>
                  </a:xfrm>
                  <a:prstGeom prst="rect">
                    <a:avLst/>
                  </a:prstGeom>
                </p:spPr>
              </p:pic>
            </p:grpSp>
            <p:grpSp>
              <p:nvGrpSpPr>
                <p:cNvPr id="28" name="Gruppieren 27">
                  <a:extLst>
                    <a:ext uri="{FF2B5EF4-FFF2-40B4-BE49-F238E27FC236}">
                      <a16:creationId xmlns:a16="http://schemas.microsoft.com/office/drawing/2014/main" id="{8E94D7AE-E9D3-46EB-B88F-0D1038BE98B2}"/>
                    </a:ext>
                  </a:extLst>
                </p:cNvPr>
                <p:cNvGrpSpPr/>
                <p:nvPr/>
              </p:nvGrpSpPr>
              <p:grpSpPr>
                <a:xfrm>
                  <a:off x="9225292" y="3308974"/>
                  <a:ext cx="1799999" cy="483507"/>
                  <a:chOff x="9225292" y="2556621"/>
                  <a:chExt cx="1799999" cy="483507"/>
                </a:xfrm>
              </p:grpSpPr>
              <p:grpSp>
                <p:nvGrpSpPr>
                  <p:cNvPr id="30" name="Gruppieren 29">
                    <a:extLst>
                      <a:ext uri="{FF2B5EF4-FFF2-40B4-BE49-F238E27FC236}">
                        <a16:creationId xmlns:a16="http://schemas.microsoft.com/office/drawing/2014/main" id="{4649D69A-7A54-4FDA-BE6E-C1C959071488}"/>
                      </a:ext>
                    </a:extLst>
                  </p:cNvPr>
                  <p:cNvGrpSpPr/>
                  <p:nvPr/>
                </p:nvGrpSpPr>
                <p:grpSpPr>
                  <a:xfrm>
                    <a:off x="9225292" y="2556621"/>
                    <a:ext cx="1799999" cy="483507"/>
                    <a:chOff x="3387505" y="4475480"/>
                    <a:chExt cx="3632530" cy="1066120"/>
                  </a:xfrm>
                </p:grpSpPr>
                <p:sp>
                  <p:nvSpPr>
                    <p:cNvPr id="32" name="Rechteck 31">
                      <a:extLst>
                        <a:ext uri="{FF2B5EF4-FFF2-40B4-BE49-F238E27FC236}">
                          <a16:creationId xmlns:a16="http://schemas.microsoft.com/office/drawing/2014/main" id="{3E6B3FB0-F5EB-4C5C-8938-6B221AF9F8F8}"/>
                        </a:ext>
                      </a:extLst>
                    </p:cNvPr>
                    <p:cNvSpPr/>
                    <p:nvPr/>
                  </p:nvSpPr>
                  <p:spPr>
                    <a:xfrm>
                      <a:off x="3387505" y="5268640"/>
                      <a:ext cx="1800000" cy="272960"/>
                    </a:xfrm>
                    <a:prstGeom prst="rect">
                      <a:avLst/>
                    </a:prstGeom>
                    <a:solidFill>
                      <a:srgbClr val="FF696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33" name="Rechteck 32">
                      <a:extLst>
                        <a:ext uri="{FF2B5EF4-FFF2-40B4-BE49-F238E27FC236}">
                          <a16:creationId xmlns:a16="http://schemas.microsoft.com/office/drawing/2014/main" id="{12EDA115-021B-4E36-BAC9-F2D1AFA1BDA3}"/>
                        </a:ext>
                      </a:extLst>
                    </p:cNvPr>
                    <p:cNvSpPr/>
                    <p:nvPr/>
                  </p:nvSpPr>
                  <p:spPr>
                    <a:xfrm>
                      <a:off x="5178520" y="5268640"/>
                      <a:ext cx="935327" cy="272960"/>
                    </a:xfrm>
                    <a:prstGeom prst="rect">
                      <a:avLst/>
                    </a:prstGeom>
                    <a:solidFill>
                      <a:schemeClr val="bg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34" name="Rechteck 33">
                      <a:extLst>
                        <a:ext uri="{FF2B5EF4-FFF2-40B4-BE49-F238E27FC236}">
                          <a16:creationId xmlns:a16="http://schemas.microsoft.com/office/drawing/2014/main" id="{502DC0F8-F88C-44B9-8AE2-7483C2C1A3D9}"/>
                        </a:ext>
                      </a:extLst>
                    </p:cNvPr>
                    <p:cNvSpPr/>
                    <p:nvPr/>
                  </p:nvSpPr>
                  <p:spPr>
                    <a:xfrm>
                      <a:off x="3509957" y="4475480"/>
                      <a:ext cx="742221" cy="782320"/>
                    </a:xfrm>
                    <a:prstGeom prst="rect">
                      <a:avLst/>
                    </a:prstGeom>
                    <a:solidFill>
                      <a:schemeClr val="bg1">
                        <a:lumMod val="95000"/>
                      </a:schemeClr>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35" name="Rechteck 34">
                      <a:extLst>
                        <a:ext uri="{FF2B5EF4-FFF2-40B4-BE49-F238E27FC236}">
                          <a16:creationId xmlns:a16="http://schemas.microsoft.com/office/drawing/2014/main" id="{F00131AC-1583-46D3-A06E-A81932417E21}"/>
                        </a:ext>
                      </a:extLst>
                    </p:cNvPr>
                    <p:cNvSpPr/>
                    <p:nvPr/>
                  </p:nvSpPr>
                  <p:spPr>
                    <a:xfrm>
                      <a:off x="4399280" y="4810760"/>
                      <a:ext cx="419712" cy="447040"/>
                    </a:xfrm>
                    <a:prstGeom prst="rect">
                      <a:avLst/>
                    </a:prstGeom>
                    <a:solidFill>
                      <a:schemeClr val="bg1">
                        <a:lumMod val="95000"/>
                      </a:schemeClr>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36" name="Rechteck 35">
                      <a:extLst>
                        <a:ext uri="{FF2B5EF4-FFF2-40B4-BE49-F238E27FC236}">
                          <a16:creationId xmlns:a16="http://schemas.microsoft.com/office/drawing/2014/main" id="{2AC7E6EB-7B75-4BE7-845D-CE29A3A0ED32}"/>
                        </a:ext>
                      </a:extLst>
                    </p:cNvPr>
                    <p:cNvSpPr/>
                    <p:nvPr/>
                  </p:nvSpPr>
                  <p:spPr>
                    <a:xfrm>
                      <a:off x="3625936" y="4620792"/>
                      <a:ext cx="204383" cy="189967"/>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37" name="Rechteck 36">
                      <a:extLst>
                        <a:ext uri="{FF2B5EF4-FFF2-40B4-BE49-F238E27FC236}">
                          <a16:creationId xmlns:a16="http://schemas.microsoft.com/office/drawing/2014/main" id="{31F78BEB-6436-48B5-8BC9-959C078DDC75}"/>
                        </a:ext>
                      </a:extLst>
                    </p:cNvPr>
                    <p:cNvSpPr/>
                    <p:nvPr/>
                  </p:nvSpPr>
                  <p:spPr>
                    <a:xfrm>
                      <a:off x="3939057" y="4620792"/>
                      <a:ext cx="204383" cy="189967"/>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38" name="Rechteck 37">
                      <a:extLst>
                        <a:ext uri="{FF2B5EF4-FFF2-40B4-BE49-F238E27FC236}">
                          <a16:creationId xmlns:a16="http://schemas.microsoft.com/office/drawing/2014/main" id="{F5F72CDE-8228-4853-A694-D75C28C2B327}"/>
                        </a:ext>
                      </a:extLst>
                    </p:cNvPr>
                    <p:cNvSpPr/>
                    <p:nvPr/>
                  </p:nvSpPr>
                  <p:spPr>
                    <a:xfrm>
                      <a:off x="3778875" y="4945912"/>
                      <a:ext cx="260405" cy="301728"/>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39" name="Rechteck 38">
                      <a:extLst>
                        <a:ext uri="{FF2B5EF4-FFF2-40B4-BE49-F238E27FC236}">
                          <a16:creationId xmlns:a16="http://schemas.microsoft.com/office/drawing/2014/main" id="{185508CA-5EF9-4591-B7BF-16A699C71072}"/>
                        </a:ext>
                      </a:extLst>
                    </p:cNvPr>
                    <p:cNvSpPr/>
                    <p:nvPr/>
                  </p:nvSpPr>
                  <p:spPr>
                    <a:xfrm>
                      <a:off x="4470368" y="4897800"/>
                      <a:ext cx="108000" cy="108000"/>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40" name="Rechteck 39">
                      <a:extLst>
                        <a:ext uri="{FF2B5EF4-FFF2-40B4-BE49-F238E27FC236}">
                          <a16:creationId xmlns:a16="http://schemas.microsoft.com/office/drawing/2014/main" id="{8EC17D92-AB0A-4075-AF17-5D8CAC31E136}"/>
                        </a:ext>
                      </a:extLst>
                    </p:cNvPr>
                    <p:cNvSpPr/>
                    <p:nvPr/>
                  </p:nvSpPr>
                  <p:spPr>
                    <a:xfrm>
                      <a:off x="4647931" y="4897800"/>
                      <a:ext cx="108000" cy="108000"/>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41" name="Rechteck 40">
                      <a:extLst>
                        <a:ext uri="{FF2B5EF4-FFF2-40B4-BE49-F238E27FC236}">
                          <a16:creationId xmlns:a16="http://schemas.microsoft.com/office/drawing/2014/main" id="{DAEFBFD7-0D4C-4B2A-AEF5-77905954741F}"/>
                        </a:ext>
                      </a:extLst>
                    </p:cNvPr>
                    <p:cNvSpPr/>
                    <p:nvPr/>
                  </p:nvSpPr>
                  <p:spPr>
                    <a:xfrm>
                      <a:off x="4536681" y="5082680"/>
                      <a:ext cx="150048" cy="164960"/>
                    </a:xfrm>
                    <a:prstGeom prst="rect">
                      <a:avLst/>
                    </a:prstGeom>
                    <a:solidFill>
                      <a:schemeClr val="bg1"/>
                    </a:solidFill>
                    <a:ln w="12700">
                      <a:solidFill>
                        <a:srgbClr val="8D1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pic>
                  <p:nvPicPr>
                    <p:cNvPr id="42" name="Grafik 41">
                      <a:extLst>
                        <a:ext uri="{FF2B5EF4-FFF2-40B4-BE49-F238E27FC236}">
                          <a16:creationId xmlns:a16="http://schemas.microsoft.com/office/drawing/2014/main" id="{7953BC2F-7DFB-4534-8F29-AEF4F0EE391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18519" y="5032272"/>
                      <a:ext cx="401516" cy="258373"/>
                    </a:xfrm>
                    <a:prstGeom prst="rect">
                      <a:avLst/>
                    </a:prstGeom>
                  </p:spPr>
                </p:pic>
                <p:sp>
                  <p:nvSpPr>
                    <p:cNvPr id="43" name="Rechteck 42">
                      <a:extLst>
                        <a:ext uri="{FF2B5EF4-FFF2-40B4-BE49-F238E27FC236}">
                          <a16:creationId xmlns:a16="http://schemas.microsoft.com/office/drawing/2014/main" id="{FEDCB8B5-1A9F-4D49-9B11-811F52BDB717}"/>
                        </a:ext>
                      </a:extLst>
                    </p:cNvPr>
                    <p:cNvSpPr/>
                    <p:nvPr/>
                  </p:nvSpPr>
                  <p:spPr>
                    <a:xfrm>
                      <a:off x="6406668" y="5268640"/>
                      <a:ext cx="587446" cy="272960"/>
                    </a:xfrm>
                    <a:prstGeom prst="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pic>
                <p:nvPicPr>
                  <p:cNvPr id="31" name="Grafik 30">
                    <a:extLst>
                      <a:ext uri="{FF2B5EF4-FFF2-40B4-BE49-F238E27FC236}">
                        <a16:creationId xmlns:a16="http://schemas.microsoft.com/office/drawing/2014/main" id="{5DE65A56-0EE4-467A-930C-7099D7AEB45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7404" y="2828409"/>
                    <a:ext cx="172402" cy="87920"/>
                  </a:xfrm>
                  <a:prstGeom prst="rect">
                    <a:avLst/>
                  </a:prstGeom>
                </p:spPr>
              </p:pic>
            </p:grpSp>
            <p:pic>
              <p:nvPicPr>
                <p:cNvPr id="29" name="Grafik 28">
                  <a:extLst>
                    <a:ext uri="{FF2B5EF4-FFF2-40B4-BE49-F238E27FC236}">
                      <a16:creationId xmlns:a16="http://schemas.microsoft.com/office/drawing/2014/main" id="{D40D8BB2-2D88-4B4B-AB48-CC350F60A85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264426" y="3175406"/>
                  <a:ext cx="125954" cy="156132"/>
                </a:xfrm>
                <a:prstGeom prst="rect">
                  <a:avLst/>
                </a:prstGeom>
              </p:spPr>
            </p:pic>
          </p:grpSp>
          <p:sp>
            <p:nvSpPr>
              <p:cNvPr id="23" name="Bogen 22">
                <a:extLst>
                  <a:ext uri="{FF2B5EF4-FFF2-40B4-BE49-F238E27FC236}">
                    <a16:creationId xmlns:a16="http://schemas.microsoft.com/office/drawing/2014/main" id="{79072207-5A85-48EF-8B03-624BF77C24BC}"/>
                  </a:ext>
                </a:extLst>
              </p:cNvPr>
              <p:cNvSpPr/>
              <p:nvPr/>
            </p:nvSpPr>
            <p:spPr>
              <a:xfrm>
                <a:off x="8100955" y="2757583"/>
                <a:ext cx="692890" cy="697560"/>
              </a:xfrm>
              <a:prstGeom prst="arc">
                <a:avLst>
                  <a:gd name="adj1" fmla="val 16319862"/>
                  <a:gd name="adj2" fmla="val 5573384"/>
                </a:avLst>
              </a:prstGeom>
              <a:noFill/>
              <a:ln w="38100">
                <a:solidFill>
                  <a:srgbClr val="92D05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a:solidFill>
                    <a:srgbClr val="92D050"/>
                  </a:solidFill>
                </a:endParaRPr>
              </a:p>
            </p:txBody>
          </p:sp>
          <p:sp>
            <p:nvSpPr>
              <p:cNvPr id="24" name="Textfeld 19">
                <a:extLst>
                  <a:ext uri="{FF2B5EF4-FFF2-40B4-BE49-F238E27FC236}">
                    <a16:creationId xmlns:a16="http://schemas.microsoft.com/office/drawing/2014/main" id="{5FCF9811-FE0B-4799-8028-32ABA613E0C8}"/>
                  </a:ext>
                </a:extLst>
              </p:cNvPr>
              <p:cNvSpPr txBox="1"/>
              <p:nvPr/>
            </p:nvSpPr>
            <p:spPr>
              <a:xfrm rot="5400000">
                <a:off x="8434171" y="2994828"/>
                <a:ext cx="1020758" cy="223069"/>
              </a:xfrm>
              <a:prstGeom prst="rect">
                <a:avLst/>
              </a:prstGeom>
              <a:noFill/>
            </p:spPr>
            <p:txBody>
              <a:bodyPr wrap="squar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dirty="0">
                    <a:solidFill>
                      <a:srgbClr val="92D050"/>
                    </a:solidFill>
                    <a:latin typeface="Arial" panose="020B0604020202020204" pitchFamily="34" charset="0"/>
                    <a:cs typeface="Arial" panose="020B0604020202020204" pitchFamily="34" charset="0"/>
                  </a:rPr>
                  <a:t>Anpassung</a:t>
                </a:r>
              </a:p>
            </p:txBody>
          </p:sp>
        </p:grpSp>
        <p:pic>
          <p:nvPicPr>
            <p:cNvPr id="19" name="Grafik 18">
              <a:extLst>
                <a:ext uri="{FF2B5EF4-FFF2-40B4-BE49-F238E27FC236}">
                  <a16:creationId xmlns:a16="http://schemas.microsoft.com/office/drawing/2014/main" id="{B2B0F0C9-591E-435E-AB4D-0F8B8E088E0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18362" y="5628467"/>
              <a:ext cx="173784" cy="220995"/>
            </a:xfrm>
            <a:prstGeom prst="rect">
              <a:avLst/>
            </a:prstGeom>
          </p:spPr>
        </p:pic>
        <p:pic>
          <p:nvPicPr>
            <p:cNvPr id="20" name="Grafik 19">
              <a:extLst>
                <a:ext uri="{FF2B5EF4-FFF2-40B4-BE49-F238E27FC236}">
                  <a16:creationId xmlns:a16="http://schemas.microsoft.com/office/drawing/2014/main" id="{A304E571-F9B9-4A7D-8A7B-D96F95BD2C1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986627" y="5901589"/>
              <a:ext cx="126225" cy="160516"/>
            </a:xfrm>
            <a:prstGeom prst="rect">
              <a:avLst/>
            </a:prstGeom>
          </p:spPr>
        </p:pic>
        <p:pic>
          <p:nvPicPr>
            <p:cNvPr id="21" name="Picture 10">
              <a:extLst>
                <a:ext uri="{FF2B5EF4-FFF2-40B4-BE49-F238E27FC236}">
                  <a16:creationId xmlns:a16="http://schemas.microsoft.com/office/drawing/2014/main" id="{FB4F149E-004F-46EC-832C-FC12561E87B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196571" y="5871426"/>
              <a:ext cx="381000" cy="451909"/>
            </a:xfrm>
            <a:prstGeom prst="rect">
              <a:avLst/>
            </a:prstGeom>
          </p:spPr>
        </p:pic>
      </p:grpSp>
      <p:cxnSp>
        <p:nvCxnSpPr>
          <p:cNvPr id="16" name="Gerade Verbindung mit Pfeil 15">
            <a:extLst>
              <a:ext uri="{FF2B5EF4-FFF2-40B4-BE49-F238E27FC236}">
                <a16:creationId xmlns:a16="http://schemas.microsoft.com/office/drawing/2014/main" id="{C4337964-F584-4B0C-B35F-DA04F6186633}"/>
              </a:ext>
            </a:extLst>
          </p:cNvPr>
          <p:cNvCxnSpPr>
            <a:cxnSpLocks/>
          </p:cNvCxnSpPr>
          <p:nvPr/>
        </p:nvCxnSpPr>
        <p:spPr>
          <a:xfrm flipH="1">
            <a:off x="3012037" y="3276940"/>
            <a:ext cx="1081751" cy="12089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hteck 16">
            <a:extLst>
              <a:ext uri="{FF2B5EF4-FFF2-40B4-BE49-F238E27FC236}">
                <a16:creationId xmlns:a16="http://schemas.microsoft.com/office/drawing/2014/main" id="{E0349BBF-2F68-4C5B-AD9C-AE7C9DBAC599}"/>
              </a:ext>
            </a:extLst>
          </p:cNvPr>
          <p:cNvSpPr/>
          <p:nvPr/>
        </p:nvSpPr>
        <p:spPr>
          <a:xfrm>
            <a:off x="4342092" y="2703074"/>
            <a:ext cx="144049" cy="144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61" name="Rechteck 60">
            <a:extLst>
              <a:ext uri="{FF2B5EF4-FFF2-40B4-BE49-F238E27FC236}">
                <a16:creationId xmlns:a16="http://schemas.microsoft.com/office/drawing/2014/main" id="{8F8929C0-12B7-4A4D-9417-A3B09B12CF60}"/>
              </a:ext>
            </a:extLst>
          </p:cNvPr>
          <p:cNvSpPr/>
          <p:nvPr/>
        </p:nvSpPr>
        <p:spPr>
          <a:xfrm>
            <a:off x="4978388" y="4256609"/>
            <a:ext cx="3994152" cy="1415772"/>
          </a:xfrm>
          <a:prstGeom prst="rect">
            <a:avLst/>
          </a:prstGeom>
          <a:noFill/>
        </p:spPr>
        <p:txBody>
          <a:bodyPr wrap="square">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000" b="1" noProof="1">
              <a:ea typeface="Cambria Math" panose="02040503050406030204" pitchFamily="18" charset="0"/>
              <a:cs typeface="Helvetica" panose="020B0604020202020204" pitchFamily="34" charset="0"/>
            </a:endParaRPr>
          </a:p>
          <a:p>
            <a:r>
              <a:rPr lang="en-US" noProof="1">
                <a:ea typeface="Unit Offc Light" pitchFamily="34" charset="0"/>
                <a:cs typeface="Helvetica" panose="020B0604020202020204" pitchFamily="34" charset="0"/>
              </a:rPr>
              <a:t>Unterschied in der Anzahl an:</a:t>
            </a:r>
          </a:p>
          <a:p>
            <a:pPr marL="285750" indent="-285750">
              <a:buFont typeface="Arial" panose="020B0604020202020204" pitchFamily="34" charset="0"/>
              <a:buChar char="•"/>
            </a:pPr>
            <a:r>
              <a:rPr lang="en-US" sz="1600" noProof="1">
                <a:ea typeface="Unit Offc Light" pitchFamily="34" charset="0"/>
                <a:cs typeface="Helvetica" panose="020B0604020202020204" pitchFamily="34" charset="0"/>
              </a:rPr>
              <a:t>Sommertagen </a:t>
            </a:r>
            <a:r>
              <a:rPr lang="en-US" sz="1600" noProof="1">
                <a:cs typeface="Helvetica" panose="020B0604020202020204" pitchFamily="34" charset="0"/>
              </a:rPr>
              <a:t>(T</a:t>
            </a:r>
            <a:r>
              <a:rPr lang="en-US" sz="1600" baseline="-25000" noProof="1">
                <a:cs typeface="Helvetica" panose="020B0604020202020204" pitchFamily="34" charset="0"/>
              </a:rPr>
              <a:t>max </a:t>
            </a:r>
            <a:r>
              <a:rPr lang="en-US" sz="1600" noProof="1">
                <a:cs typeface="Helvetica" panose="020B0604020202020204" pitchFamily="34" charset="0"/>
              </a:rPr>
              <a:t>≥ 25 °C), </a:t>
            </a:r>
          </a:p>
          <a:p>
            <a:pPr marL="285750" indent="-285750">
              <a:buFont typeface="Arial" panose="020B0604020202020204" pitchFamily="34" charset="0"/>
              <a:buChar char="•"/>
            </a:pPr>
            <a:r>
              <a:rPr lang="en-US" sz="1600" noProof="1">
                <a:cs typeface="Helvetica" panose="020B0604020202020204" pitchFamily="34" charset="0"/>
              </a:rPr>
              <a:t>Hitzetagen (T</a:t>
            </a:r>
            <a:r>
              <a:rPr lang="en-US" sz="1600" baseline="-25000" noProof="1">
                <a:cs typeface="Helvetica" panose="020B0604020202020204" pitchFamily="34" charset="0"/>
              </a:rPr>
              <a:t>max </a:t>
            </a:r>
            <a:r>
              <a:rPr lang="en-US" sz="1600" noProof="1">
                <a:cs typeface="Helvetica" panose="020B0604020202020204" pitchFamily="34" charset="0"/>
              </a:rPr>
              <a:t>≥ 30 °C), </a:t>
            </a:r>
          </a:p>
          <a:p>
            <a:pPr marL="285750" indent="-285750">
              <a:buFont typeface="Arial" panose="020B0604020202020204" pitchFamily="34" charset="0"/>
              <a:buChar char="•"/>
            </a:pPr>
            <a:r>
              <a:rPr lang="en-US" sz="1600" noProof="1">
                <a:cs typeface="Helvetica" panose="020B0604020202020204" pitchFamily="34" charset="0"/>
              </a:rPr>
              <a:t>Tropennächten(T</a:t>
            </a:r>
            <a:r>
              <a:rPr lang="en-US" sz="1600" baseline="-25000" noProof="1">
                <a:cs typeface="Helvetica" panose="020B0604020202020204" pitchFamily="34" charset="0"/>
              </a:rPr>
              <a:t>min </a:t>
            </a:r>
            <a:r>
              <a:rPr lang="en-US" sz="1600" noProof="1">
                <a:cs typeface="Helvetica" panose="020B0604020202020204" pitchFamily="34" charset="0"/>
              </a:rPr>
              <a:t>≥ 20 °C)  </a:t>
            </a:r>
            <a:endParaRPr lang="de-DE" sz="1600" noProof="1">
              <a:cs typeface="Helvetica" panose="020B0604020202020204" pitchFamily="34" charset="0"/>
            </a:endParaRPr>
          </a:p>
        </p:txBody>
      </p:sp>
      <p:sp>
        <p:nvSpPr>
          <p:cNvPr id="15" name="Textfeld 14">
            <a:extLst>
              <a:ext uri="{FF2B5EF4-FFF2-40B4-BE49-F238E27FC236}">
                <a16:creationId xmlns:a16="http://schemas.microsoft.com/office/drawing/2014/main" id="{3CD20934-A789-4F8A-8D1F-1AC1B1F8A110}"/>
              </a:ext>
            </a:extLst>
          </p:cNvPr>
          <p:cNvSpPr txBox="1"/>
          <p:nvPr/>
        </p:nvSpPr>
        <p:spPr>
          <a:xfrm>
            <a:off x="1588211" y="6191002"/>
            <a:ext cx="2320518" cy="369332"/>
          </a:xfrm>
          <a:prstGeom prst="rect">
            <a:avLst/>
          </a:prstGeom>
          <a:noFill/>
        </p:spPr>
        <p:txBody>
          <a:bodyPr wrap="square" rtlCol="0">
            <a:spAutoFit/>
          </a:bodyPr>
          <a:lstStyle/>
          <a:p>
            <a:r>
              <a:rPr lang="de-DE" dirty="0"/>
              <a:t>Rasterzelle (100 m)</a:t>
            </a:r>
            <a:endParaRPr lang="en-GB" dirty="0"/>
          </a:p>
        </p:txBody>
      </p:sp>
      <p:cxnSp>
        <p:nvCxnSpPr>
          <p:cNvPr id="59" name="Gerader Verbinder 58">
            <a:extLst>
              <a:ext uri="{FF2B5EF4-FFF2-40B4-BE49-F238E27FC236}">
                <a16:creationId xmlns:a16="http://schemas.microsoft.com/office/drawing/2014/main" id="{163C379F-11C9-4977-971D-61885B40186E}"/>
              </a:ext>
            </a:extLst>
          </p:cNvPr>
          <p:cNvCxnSpPr/>
          <p:nvPr/>
        </p:nvCxnSpPr>
        <p:spPr>
          <a:xfrm>
            <a:off x="1250766" y="6177855"/>
            <a:ext cx="2455148" cy="1"/>
          </a:xfrm>
          <a:prstGeom prst="line">
            <a:avLst/>
          </a:prstGeom>
          <a:ln w="285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2" name="CustomShape 1">
            <a:extLst>
              <a:ext uri="{FF2B5EF4-FFF2-40B4-BE49-F238E27FC236}">
                <a16:creationId xmlns:a16="http://schemas.microsoft.com/office/drawing/2014/main" id="{25B79782-865F-458D-B318-6DC08B325D98}"/>
              </a:ext>
            </a:extLst>
          </p:cNvPr>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C5BF7D8-74AF-4126-AEDC-0A0EC61135FE}" type="slidenum">
              <a:rPr lang="de-DE" sz="1200" b="0" strike="noStrike" spc="-1">
                <a:solidFill>
                  <a:srgbClr val="8B8B8B"/>
                </a:solidFill>
                <a:latin typeface="Calibri"/>
              </a:rPr>
              <a:t>10</a:t>
            </a:fld>
            <a:endParaRPr lang="de-DE" sz="1200" b="0" strike="noStrike" spc="-1">
              <a:latin typeface="Arial"/>
            </a:endParaRPr>
          </a:p>
        </p:txBody>
      </p:sp>
      <p:grpSp>
        <p:nvGrpSpPr>
          <p:cNvPr id="63" name="Gruppieren 62">
            <a:extLst>
              <a:ext uri="{FF2B5EF4-FFF2-40B4-BE49-F238E27FC236}">
                <a16:creationId xmlns:a16="http://schemas.microsoft.com/office/drawing/2014/main" id="{79D784BF-F39E-43DE-BE95-19ADE778C031}"/>
              </a:ext>
            </a:extLst>
          </p:cNvPr>
          <p:cNvGrpSpPr/>
          <p:nvPr/>
        </p:nvGrpSpPr>
        <p:grpSpPr>
          <a:xfrm>
            <a:off x="10100514" y="4078488"/>
            <a:ext cx="2433022" cy="2520000"/>
            <a:chOff x="8565751" y="4238642"/>
            <a:chExt cx="2433022" cy="2520000"/>
          </a:xfrm>
        </p:grpSpPr>
        <p:sp>
          <p:nvSpPr>
            <p:cNvPr id="64" name="Pfeil nach rechts 19">
              <a:extLst>
                <a:ext uri="{FF2B5EF4-FFF2-40B4-BE49-F238E27FC236}">
                  <a16:creationId xmlns:a16="http://schemas.microsoft.com/office/drawing/2014/main" id="{2E209456-D034-4228-B111-29FDC5DF1FC1}"/>
                </a:ext>
              </a:extLst>
            </p:cNvPr>
            <p:cNvSpPr/>
            <p:nvPr/>
          </p:nvSpPr>
          <p:spPr>
            <a:xfrm rot="18921490">
              <a:off x="8565751" y="6308102"/>
              <a:ext cx="318458" cy="24444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latin typeface="Helvetica" panose="020B0604020202020204" pitchFamily="34" charset="0"/>
                <a:cs typeface="Helvetica" panose="020B0604020202020204" pitchFamily="34" charset="0"/>
              </a:endParaRPr>
            </a:p>
          </p:txBody>
        </p:sp>
        <p:grpSp>
          <p:nvGrpSpPr>
            <p:cNvPr id="65" name="Gruppieren 64">
              <a:extLst>
                <a:ext uri="{FF2B5EF4-FFF2-40B4-BE49-F238E27FC236}">
                  <a16:creationId xmlns:a16="http://schemas.microsoft.com/office/drawing/2014/main" id="{235140E2-A87C-4BF9-B35B-B97A1120D979}"/>
                </a:ext>
              </a:extLst>
            </p:cNvPr>
            <p:cNvGrpSpPr>
              <a:grpSpLocks noChangeAspect="1"/>
            </p:cNvGrpSpPr>
            <p:nvPr/>
          </p:nvGrpSpPr>
          <p:grpSpPr>
            <a:xfrm>
              <a:off x="8630566" y="4238642"/>
              <a:ext cx="2368207" cy="2520000"/>
              <a:chOff x="685800" y="1752600"/>
              <a:chExt cx="3889140" cy="4191006"/>
            </a:xfrm>
          </p:grpSpPr>
          <p:pic>
            <p:nvPicPr>
              <p:cNvPr id="66" name="Bild 16">
                <a:extLst>
                  <a:ext uri="{FF2B5EF4-FFF2-40B4-BE49-F238E27FC236}">
                    <a16:creationId xmlns:a16="http://schemas.microsoft.com/office/drawing/2014/main" id="{4490E64D-D3B8-4027-A103-9650A188A13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5800" y="1752600"/>
                <a:ext cx="3889140" cy="4191006"/>
              </a:xfrm>
              <a:prstGeom prst="rect">
                <a:avLst/>
              </a:prstGeom>
            </p:spPr>
          </p:pic>
          <p:sp>
            <p:nvSpPr>
              <p:cNvPr id="67" name="Textfeld 62">
                <a:extLst>
                  <a:ext uri="{FF2B5EF4-FFF2-40B4-BE49-F238E27FC236}">
                    <a16:creationId xmlns:a16="http://schemas.microsoft.com/office/drawing/2014/main" id="{22BCCB09-C609-4B90-AABD-D54ABA2F731F}"/>
                  </a:ext>
                </a:extLst>
              </p:cNvPr>
              <p:cNvSpPr txBox="1"/>
              <p:nvPr/>
            </p:nvSpPr>
            <p:spPr>
              <a:xfrm>
                <a:off x="1913621" y="3435192"/>
                <a:ext cx="1369428" cy="771740"/>
              </a:xfrm>
              <a:prstGeom prst="rect">
                <a:avLst/>
              </a:prstGeom>
              <a:noFill/>
            </p:spPr>
            <p:txBody>
              <a:bodyPr wrap="non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en-GB" sz="1200" dirty="0">
                    <a:latin typeface="Helvetica" charset="0"/>
                    <a:ea typeface="Helvetica" charset="0"/>
                    <a:cs typeface="Helvetica" charset="0"/>
                  </a:rPr>
                  <a:t>CLARITY</a:t>
                </a:r>
              </a:p>
              <a:p>
                <a:pPr algn="ctr">
                  <a:lnSpc>
                    <a:spcPts val="1500"/>
                  </a:lnSpc>
                </a:pPr>
                <a:r>
                  <a:rPr lang="en-GB" sz="1200" dirty="0">
                    <a:latin typeface="Helvetica" charset="0"/>
                    <a:ea typeface="Helvetica" charset="0"/>
                    <a:cs typeface="Helvetica" charset="0"/>
                  </a:rPr>
                  <a:t>Workflow</a:t>
                </a:r>
              </a:p>
            </p:txBody>
          </p:sp>
          <p:sp>
            <p:nvSpPr>
              <p:cNvPr id="68" name="Textfeld 63">
                <a:extLst>
                  <a:ext uri="{FF2B5EF4-FFF2-40B4-BE49-F238E27FC236}">
                    <a16:creationId xmlns:a16="http://schemas.microsoft.com/office/drawing/2014/main" id="{FFD543F8-D43C-4ED9-95AD-A82F20BB8318}"/>
                  </a:ext>
                </a:extLst>
              </p:cNvPr>
              <p:cNvSpPr txBox="1"/>
              <p:nvPr/>
            </p:nvSpPr>
            <p:spPr>
              <a:xfrm>
                <a:off x="1814751" y="2219486"/>
                <a:ext cx="734993" cy="665422"/>
              </a:xfrm>
              <a:prstGeom prst="rect">
                <a:avLst/>
              </a:prstGeom>
              <a:noFill/>
            </p:spPr>
            <p:txBody>
              <a:bodyPr wrap="non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bg1"/>
                    </a:solidFill>
                    <a:latin typeface="Helvetica" charset="0"/>
                    <a:ea typeface="Helvetica" charset="0"/>
                    <a:cs typeface="Helvetica" charset="0"/>
                  </a:rPr>
                  <a:t>07</a:t>
                </a:r>
              </a:p>
              <a:p>
                <a:r>
                  <a:rPr lang="en-GB" sz="900" dirty="0">
                    <a:solidFill>
                      <a:schemeClr val="bg1"/>
                    </a:solidFill>
                    <a:latin typeface="Helvetica" charset="0"/>
                    <a:ea typeface="Helvetica" charset="0"/>
                    <a:cs typeface="Helvetica" charset="0"/>
                  </a:rPr>
                  <a:t>IAAP</a:t>
                </a:r>
              </a:p>
            </p:txBody>
          </p:sp>
          <p:sp>
            <p:nvSpPr>
              <p:cNvPr id="69" name="Textfeld 64">
                <a:extLst>
                  <a:ext uri="{FF2B5EF4-FFF2-40B4-BE49-F238E27FC236}">
                    <a16:creationId xmlns:a16="http://schemas.microsoft.com/office/drawing/2014/main" id="{E8B68615-78E8-401A-AF59-8FACDFC9AC21}"/>
                  </a:ext>
                </a:extLst>
              </p:cNvPr>
              <p:cNvSpPr txBox="1"/>
              <p:nvPr/>
            </p:nvSpPr>
            <p:spPr>
              <a:xfrm>
                <a:off x="2923964" y="2256341"/>
                <a:ext cx="577043" cy="665422"/>
              </a:xfrm>
              <a:prstGeom prst="rect">
                <a:avLst/>
              </a:prstGeom>
              <a:noFill/>
            </p:spPr>
            <p:txBody>
              <a:bodyPr wrap="non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bg1"/>
                    </a:solidFill>
                    <a:latin typeface="Helvetica" charset="0"/>
                    <a:ea typeface="Helvetica" charset="0"/>
                    <a:cs typeface="Helvetica" charset="0"/>
                  </a:rPr>
                  <a:t>01</a:t>
                </a:r>
              </a:p>
              <a:p>
                <a:r>
                  <a:rPr lang="en-GB" sz="900" dirty="0">
                    <a:solidFill>
                      <a:schemeClr val="bg1"/>
                    </a:solidFill>
                    <a:latin typeface="Helvetica" charset="0"/>
                    <a:ea typeface="Helvetica" charset="0"/>
                    <a:cs typeface="Helvetica" charset="0"/>
                  </a:rPr>
                  <a:t>HC</a:t>
                </a:r>
              </a:p>
            </p:txBody>
          </p:sp>
          <p:sp>
            <p:nvSpPr>
              <p:cNvPr id="70" name="Textfeld 65">
                <a:extLst>
                  <a:ext uri="{FF2B5EF4-FFF2-40B4-BE49-F238E27FC236}">
                    <a16:creationId xmlns:a16="http://schemas.microsoft.com/office/drawing/2014/main" id="{E3E845A8-9E02-43E6-B26F-373EAF0D7F03}"/>
                  </a:ext>
                </a:extLst>
              </p:cNvPr>
              <p:cNvSpPr txBox="1"/>
              <p:nvPr/>
            </p:nvSpPr>
            <p:spPr>
              <a:xfrm>
                <a:off x="3662463" y="3258330"/>
                <a:ext cx="561248" cy="665422"/>
              </a:xfrm>
              <a:prstGeom prst="rect">
                <a:avLst/>
              </a:prstGeom>
              <a:noFill/>
            </p:spPr>
            <p:txBody>
              <a:bodyPr wrap="non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bg1"/>
                    </a:solidFill>
                    <a:latin typeface="Helvetica" charset="0"/>
                    <a:ea typeface="Helvetica" charset="0"/>
                    <a:cs typeface="Helvetica" charset="0"/>
                  </a:rPr>
                  <a:t>02</a:t>
                </a:r>
              </a:p>
              <a:p>
                <a:r>
                  <a:rPr lang="en-GB" sz="900" dirty="0">
                    <a:solidFill>
                      <a:schemeClr val="bg1"/>
                    </a:solidFill>
                    <a:latin typeface="Helvetica" charset="0"/>
                    <a:ea typeface="Helvetica" charset="0"/>
                    <a:cs typeface="Helvetica" charset="0"/>
                  </a:rPr>
                  <a:t>EE</a:t>
                </a:r>
              </a:p>
            </p:txBody>
          </p:sp>
          <p:sp>
            <p:nvSpPr>
              <p:cNvPr id="71" name="Textfeld 66">
                <a:extLst>
                  <a:ext uri="{FF2B5EF4-FFF2-40B4-BE49-F238E27FC236}">
                    <a16:creationId xmlns:a16="http://schemas.microsoft.com/office/drawing/2014/main" id="{EB73D842-903D-422B-BD36-6F88F1E90310}"/>
                  </a:ext>
                </a:extLst>
              </p:cNvPr>
              <p:cNvSpPr txBox="1"/>
              <p:nvPr/>
            </p:nvSpPr>
            <p:spPr>
              <a:xfrm>
                <a:off x="3327103" y="4422885"/>
                <a:ext cx="561248" cy="665422"/>
              </a:xfrm>
              <a:prstGeom prst="rect">
                <a:avLst/>
              </a:prstGeom>
              <a:noFill/>
            </p:spPr>
            <p:txBody>
              <a:bodyPr wrap="non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bg1"/>
                    </a:solidFill>
                    <a:latin typeface="Helvetica" charset="0"/>
                    <a:ea typeface="Helvetica" charset="0"/>
                    <a:cs typeface="Helvetica" charset="0"/>
                  </a:rPr>
                  <a:t>03</a:t>
                </a:r>
              </a:p>
              <a:p>
                <a:r>
                  <a:rPr lang="en-GB" sz="900" dirty="0">
                    <a:solidFill>
                      <a:schemeClr val="bg1"/>
                    </a:solidFill>
                    <a:latin typeface="Helvetica" charset="0"/>
                    <a:ea typeface="Helvetica" charset="0"/>
                    <a:cs typeface="Helvetica" charset="0"/>
                  </a:rPr>
                  <a:t>VA</a:t>
                </a:r>
              </a:p>
            </p:txBody>
          </p:sp>
          <p:sp>
            <p:nvSpPr>
              <p:cNvPr id="72" name="Textfeld 67">
                <a:extLst>
                  <a:ext uri="{FF2B5EF4-FFF2-40B4-BE49-F238E27FC236}">
                    <a16:creationId xmlns:a16="http://schemas.microsoft.com/office/drawing/2014/main" id="{B045975C-E008-46EB-8B26-7B235FAC7CEA}"/>
                  </a:ext>
                </a:extLst>
              </p:cNvPr>
              <p:cNvSpPr txBox="1"/>
              <p:nvPr/>
            </p:nvSpPr>
            <p:spPr>
              <a:xfrm>
                <a:off x="2184768" y="4908270"/>
                <a:ext cx="977184" cy="665422"/>
              </a:xfrm>
              <a:prstGeom prst="rect">
                <a:avLst/>
              </a:prstGeom>
              <a:noFill/>
            </p:spPr>
            <p:txBody>
              <a:bodyPr wrap="non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bg1"/>
                    </a:solidFill>
                    <a:latin typeface="Helvetica" charset="0"/>
                    <a:ea typeface="Helvetica" charset="0"/>
                    <a:cs typeface="Helvetica" charset="0"/>
                  </a:rPr>
                  <a:t>04</a:t>
                </a:r>
              </a:p>
              <a:p>
                <a:r>
                  <a:rPr lang="en-GB" sz="900" dirty="0">
                    <a:solidFill>
                      <a:schemeClr val="bg1"/>
                    </a:solidFill>
                    <a:latin typeface="Helvetica" charset="0"/>
                    <a:ea typeface="Helvetica" charset="0"/>
                    <a:cs typeface="Helvetica" charset="0"/>
                  </a:rPr>
                  <a:t>RA &amp; IA</a:t>
                </a:r>
              </a:p>
            </p:txBody>
          </p:sp>
          <p:sp>
            <p:nvSpPr>
              <p:cNvPr id="73" name="Textfeld 68">
                <a:extLst>
                  <a:ext uri="{FF2B5EF4-FFF2-40B4-BE49-F238E27FC236}">
                    <a16:creationId xmlns:a16="http://schemas.microsoft.com/office/drawing/2014/main" id="{1A289606-8AD0-46D6-B7C8-C85454264AB2}"/>
                  </a:ext>
                </a:extLst>
              </p:cNvPr>
              <p:cNvSpPr txBox="1"/>
              <p:nvPr/>
            </p:nvSpPr>
            <p:spPr>
              <a:xfrm>
                <a:off x="1256133" y="4312739"/>
                <a:ext cx="629693" cy="665422"/>
              </a:xfrm>
              <a:prstGeom prst="rect">
                <a:avLst/>
              </a:prstGeom>
              <a:noFill/>
            </p:spPr>
            <p:txBody>
              <a:bodyPr wrap="non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bg1"/>
                    </a:solidFill>
                    <a:latin typeface="Helvetica" charset="0"/>
                    <a:ea typeface="Helvetica" charset="0"/>
                    <a:cs typeface="Helvetica" charset="0"/>
                  </a:rPr>
                  <a:t>05</a:t>
                </a:r>
              </a:p>
              <a:p>
                <a:r>
                  <a:rPr lang="en-GB" sz="900" dirty="0">
                    <a:solidFill>
                      <a:schemeClr val="bg1"/>
                    </a:solidFill>
                    <a:latin typeface="Helvetica" charset="0"/>
                    <a:ea typeface="Helvetica" charset="0"/>
                    <a:cs typeface="Helvetica" charset="0"/>
                  </a:rPr>
                  <a:t>IAO</a:t>
                </a:r>
              </a:p>
            </p:txBody>
          </p:sp>
          <p:sp>
            <p:nvSpPr>
              <p:cNvPr id="74" name="Textfeld 69">
                <a:extLst>
                  <a:ext uri="{FF2B5EF4-FFF2-40B4-BE49-F238E27FC236}">
                    <a16:creationId xmlns:a16="http://schemas.microsoft.com/office/drawing/2014/main" id="{F1279A24-71A6-4891-A60E-306581A486EE}"/>
                  </a:ext>
                </a:extLst>
              </p:cNvPr>
              <p:cNvSpPr txBox="1"/>
              <p:nvPr/>
            </p:nvSpPr>
            <p:spPr>
              <a:xfrm>
                <a:off x="943215" y="3182377"/>
                <a:ext cx="703403" cy="665422"/>
              </a:xfrm>
              <a:prstGeom prst="rect">
                <a:avLst/>
              </a:prstGeom>
              <a:noFill/>
            </p:spPr>
            <p:txBody>
              <a:bodyPr wrap="non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bg1"/>
                    </a:solidFill>
                    <a:latin typeface="Helvetica" charset="0"/>
                    <a:ea typeface="Helvetica" charset="0"/>
                    <a:cs typeface="Helvetica" charset="0"/>
                  </a:rPr>
                  <a:t>06</a:t>
                </a:r>
              </a:p>
              <a:p>
                <a:r>
                  <a:rPr lang="en-GB" sz="900" dirty="0">
                    <a:solidFill>
                      <a:schemeClr val="bg1"/>
                    </a:solidFill>
                    <a:latin typeface="Helvetica" charset="0"/>
                    <a:ea typeface="Helvetica" charset="0"/>
                    <a:cs typeface="Helvetica" charset="0"/>
                  </a:rPr>
                  <a:t>AAO</a:t>
                </a:r>
              </a:p>
            </p:txBody>
          </p:sp>
        </p:grpSp>
      </p:grpSp>
      <p:pic>
        <p:nvPicPr>
          <p:cNvPr id="1026" name="Picture 2">
            <a:extLst>
              <a:ext uri="{FF2B5EF4-FFF2-40B4-BE49-F238E27FC236}">
                <a16:creationId xmlns:a16="http://schemas.microsoft.com/office/drawing/2014/main" id="{1E995D89-D5A9-4513-B85B-6F1D8D792A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97879" y="5869913"/>
            <a:ext cx="1593083" cy="62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402782"/>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99D79F2-3C3B-4F66-8251-72EF60E2D209}"/>
              </a:ext>
            </a:extLst>
          </p:cNvPr>
          <p:cNvPicPr>
            <a:picLocks noChangeAspect="1"/>
          </p:cNvPicPr>
          <p:nvPr/>
        </p:nvPicPr>
        <p:blipFill>
          <a:blip r:embed="rId2"/>
          <a:stretch>
            <a:fillRect/>
          </a:stretch>
        </p:blipFill>
        <p:spPr>
          <a:xfrm>
            <a:off x="5187661" y="3851627"/>
            <a:ext cx="3247211" cy="2726304"/>
          </a:xfrm>
          <a:prstGeom prst="rect">
            <a:avLst/>
          </a:prstGeom>
        </p:spPr>
      </p:pic>
      <p:pic>
        <p:nvPicPr>
          <p:cNvPr id="4" name="Grafik 3">
            <a:extLst>
              <a:ext uri="{FF2B5EF4-FFF2-40B4-BE49-F238E27FC236}">
                <a16:creationId xmlns:a16="http://schemas.microsoft.com/office/drawing/2014/main" id="{002F4653-7F18-40B7-8940-72652C799E35}"/>
              </a:ext>
            </a:extLst>
          </p:cNvPr>
          <p:cNvPicPr>
            <a:picLocks noChangeAspect="1"/>
          </p:cNvPicPr>
          <p:nvPr/>
        </p:nvPicPr>
        <p:blipFill rotWithShape="1">
          <a:blip r:embed="rId3">
            <a:extLst>
              <a:ext uri="{28A0092B-C50C-407E-A947-70E740481C1C}">
                <a14:useLocalDpi xmlns:a14="http://schemas.microsoft.com/office/drawing/2010/main" val="0"/>
              </a:ext>
            </a:extLst>
          </a:blip>
          <a:srcRect l="10922" r="7798"/>
          <a:stretch/>
        </p:blipFill>
        <p:spPr>
          <a:xfrm>
            <a:off x="5433788" y="1151627"/>
            <a:ext cx="2926080" cy="2700000"/>
          </a:xfrm>
          <a:prstGeom prst="rect">
            <a:avLst/>
          </a:prstGeom>
        </p:spPr>
      </p:pic>
      <p:sp>
        <p:nvSpPr>
          <p:cNvPr id="6" name="Ellipse 5">
            <a:extLst>
              <a:ext uri="{FF2B5EF4-FFF2-40B4-BE49-F238E27FC236}">
                <a16:creationId xmlns:a16="http://schemas.microsoft.com/office/drawing/2014/main" id="{FB259FA6-5A46-4427-B6AE-EEE37223377B}"/>
              </a:ext>
            </a:extLst>
          </p:cNvPr>
          <p:cNvSpPr/>
          <p:nvPr/>
        </p:nvSpPr>
        <p:spPr>
          <a:xfrm>
            <a:off x="6475445" y="1418400"/>
            <a:ext cx="261257" cy="878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2">
            <a:extLst>
              <a:ext uri="{FF2B5EF4-FFF2-40B4-BE49-F238E27FC236}">
                <a16:creationId xmlns:a16="http://schemas.microsoft.com/office/drawing/2014/main" id="{ECB57C75-21FD-45FE-8E40-A45CC30C4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372" y="5719665"/>
            <a:ext cx="1770290" cy="6908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92D7FBC4-8A4F-4B5E-97DF-5659E1EA5918}"/>
                  </a:ext>
                </a:extLst>
              </p:cNvPr>
              <p:cNvSpPr txBox="1"/>
              <p:nvPr/>
            </p:nvSpPr>
            <p:spPr>
              <a:xfrm>
                <a:off x="395926" y="5364576"/>
                <a:ext cx="5135506" cy="584775"/>
              </a:xfrm>
              <a:prstGeom prst="rect">
                <a:avLst/>
              </a:prstGeom>
              <a:noFill/>
              <a:ln w="19050">
                <a:noFill/>
              </a:ln>
            </p:spPr>
            <p:txBody>
              <a:bodyPr wrap="square" rtlCol="0">
                <a:spAutoFit/>
              </a:bodyPr>
              <a:lstStyle/>
              <a:p>
                <a:r>
                  <a:rPr lang="de-DE" sz="1600" dirty="0">
                    <a:solidFill>
                      <a:schemeClr val="bg2">
                        <a:lumMod val="10000"/>
                      </a:schemeClr>
                    </a:solidFill>
                    <a:latin typeface="+mj-lt"/>
                  </a:rPr>
                  <a:t>Initialisierung: </a:t>
                </a:r>
                <a14:m>
                  <m:oMath xmlns:m="http://schemas.openxmlformats.org/officeDocument/2006/math">
                    <m:acc>
                      <m:accPr>
                        <m:chr m:val="̅"/>
                        <m:ctrlPr>
                          <a:rPr lang="de-DE" sz="1600" i="1" smtClean="0">
                            <a:solidFill>
                              <a:schemeClr val="bg2">
                                <a:lumMod val="10000"/>
                              </a:schemeClr>
                            </a:solidFill>
                            <a:latin typeface="Cambria Math" panose="02040503050406030204" pitchFamily="18" charset="0"/>
                          </a:rPr>
                        </m:ctrlPr>
                      </m:accPr>
                      <m:e>
                        <m:r>
                          <a:rPr lang="de-DE" sz="1600" i="1">
                            <a:solidFill>
                              <a:schemeClr val="bg2">
                                <a:lumMod val="10000"/>
                              </a:schemeClr>
                            </a:solidFill>
                            <a:latin typeface="Cambria Math" panose="02040503050406030204" pitchFamily="18" charset="0"/>
                          </a:rPr>
                          <m:t>𝑇</m:t>
                        </m:r>
                      </m:e>
                    </m:acc>
                    <m:r>
                      <a:rPr lang="de-DE" sz="1600" i="1">
                        <a:solidFill>
                          <a:schemeClr val="bg2">
                            <a:lumMod val="10000"/>
                          </a:schemeClr>
                        </a:solidFill>
                        <a:latin typeface="Cambria Math" panose="02040503050406030204" pitchFamily="18" charset="0"/>
                      </a:rPr>
                      <m:t>=</m:t>
                    </m:r>
                    <m:r>
                      <a:rPr lang="de-DE" sz="1600" b="0" i="1" smtClean="0">
                        <a:solidFill>
                          <a:schemeClr val="bg2">
                            <a:lumMod val="10000"/>
                          </a:schemeClr>
                        </a:solidFill>
                        <a:latin typeface="Cambria Math" panose="02040503050406030204" pitchFamily="18" charset="0"/>
                      </a:rPr>
                      <m:t>2</m:t>
                    </m:r>
                    <m:r>
                      <a:rPr lang="de-DE" sz="1600" i="1">
                        <a:solidFill>
                          <a:schemeClr val="bg2">
                            <a:lumMod val="10000"/>
                          </a:schemeClr>
                        </a:solidFill>
                        <a:latin typeface="Cambria Math" panose="02040503050406030204" pitchFamily="18" charset="0"/>
                      </a:rPr>
                      <m:t>5</m:t>
                    </m:r>
                    <m:r>
                      <a:rPr lang="de-DE" sz="1600" i="1">
                        <a:solidFill>
                          <a:schemeClr val="bg2">
                            <a:lumMod val="10000"/>
                          </a:schemeClr>
                        </a:solidFill>
                        <a:latin typeface="Cambria Math" panose="02040503050406030204" pitchFamily="18" charset="0"/>
                        <a:ea typeface="Cambria Math" panose="02040503050406030204" pitchFamily="18" charset="0"/>
                      </a:rPr>
                      <m:t>℃</m:t>
                    </m:r>
                  </m:oMath>
                </a14:m>
                <a:r>
                  <a:rPr lang="de-DE" sz="1600" dirty="0">
                    <a:solidFill>
                      <a:schemeClr val="bg2">
                        <a:lumMod val="10000"/>
                      </a:schemeClr>
                    </a:solidFill>
                    <a:latin typeface="+mj-lt"/>
                    <a:ea typeface="Cambria Math" panose="02040503050406030204" pitchFamily="18" charset="0"/>
                  </a:rPr>
                  <a:t>, </a:t>
                </a:r>
                <a14:m>
                  <m:oMath xmlns:m="http://schemas.openxmlformats.org/officeDocument/2006/math">
                    <m:acc>
                      <m:accPr>
                        <m:chr m:val="̅"/>
                        <m:ctrlPr>
                          <a:rPr lang="de-DE" sz="1600" i="1">
                            <a:solidFill>
                              <a:schemeClr val="bg2">
                                <a:lumMod val="10000"/>
                              </a:schemeClr>
                            </a:solidFill>
                            <a:latin typeface="Cambria Math" panose="02040503050406030204" pitchFamily="18" charset="0"/>
                          </a:rPr>
                        </m:ctrlPr>
                      </m:accPr>
                      <m:e>
                        <m:r>
                          <a:rPr lang="de-DE" sz="1600" i="1">
                            <a:solidFill>
                              <a:schemeClr val="bg2">
                                <a:lumMod val="10000"/>
                              </a:schemeClr>
                            </a:solidFill>
                            <a:latin typeface="Cambria Math" panose="02040503050406030204" pitchFamily="18" charset="0"/>
                          </a:rPr>
                          <m:t>𝑣</m:t>
                        </m:r>
                        <m:r>
                          <a:rPr lang="de-DE" sz="1600" i="1">
                            <a:solidFill>
                              <a:schemeClr val="bg2">
                                <a:lumMod val="10000"/>
                              </a:schemeClr>
                            </a:solidFill>
                            <a:latin typeface="Cambria Math" panose="02040503050406030204" pitchFamily="18" charset="0"/>
                          </a:rPr>
                          <m:t> </m:t>
                        </m:r>
                      </m:e>
                    </m:acc>
                    <m:r>
                      <a:rPr lang="de-DE" sz="1600" i="1">
                        <a:solidFill>
                          <a:schemeClr val="bg2">
                            <a:lumMod val="10000"/>
                          </a:schemeClr>
                        </a:solidFill>
                        <a:latin typeface="Cambria Math" panose="02040503050406030204" pitchFamily="18" charset="0"/>
                      </a:rPr>
                      <m:t>=0.7 </m:t>
                    </m:r>
                    <m:sSup>
                      <m:sSupPr>
                        <m:ctrlPr>
                          <a:rPr lang="de-DE" sz="1600" i="1">
                            <a:solidFill>
                              <a:schemeClr val="bg2">
                                <a:lumMod val="10000"/>
                              </a:schemeClr>
                            </a:solidFill>
                            <a:latin typeface="Cambria Math" panose="02040503050406030204" pitchFamily="18" charset="0"/>
                          </a:rPr>
                        </m:ctrlPr>
                      </m:sSupPr>
                      <m:e>
                        <m:r>
                          <a:rPr lang="de-DE" sz="1600" i="1">
                            <a:solidFill>
                              <a:schemeClr val="bg2">
                                <a:lumMod val="10000"/>
                              </a:schemeClr>
                            </a:solidFill>
                            <a:latin typeface="Cambria Math" panose="02040503050406030204" pitchFamily="18" charset="0"/>
                          </a:rPr>
                          <m:t>𝑚𝑠</m:t>
                        </m:r>
                      </m:e>
                      <m:sup>
                        <m:r>
                          <a:rPr lang="de-DE" sz="1600" i="1">
                            <a:solidFill>
                              <a:schemeClr val="bg2">
                                <a:lumMod val="10000"/>
                              </a:schemeClr>
                            </a:solidFill>
                            <a:latin typeface="Cambria Math" panose="02040503050406030204" pitchFamily="18" charset="0"/>
                          </a:rPr>
                          <m:t>−1</m:t>
                        </m:r>
                      </m:sup>
                    </m:sSup>
                  </m:oMath>
                </a14:m>
                <a:r>
                  <a:rPr lang="de-DE" sz="1600" dirty="0">
                    <a:solidFill>
                      <a:schemeClr val="bg2">
                        <a:lumMod val="10000"/>
                      </a:schemeClr>
                    </a:solidFill>
                    <a:latin typeface="+mj-lt"/>
                    <a:ea typeface="Cambria Math" panose="02040503050406030204" pitchFamily="18" charset="0"/>
                  </a:rPr>
                  <a:t>, </a:t>
                </a:r>
                <a14:m>
                  <m:oMath xmlns:m="http://schemas.openxmlformats.org/officeDocument/2006/math">
                    <m:acc>
                      <m:accPr>
                        <m:chr m:val="̅"/>
                        <m:ctrlPr>
                          <a:rPr lang="de-DE" sz="1600" i="1">
                            <a:solidFill>
                              <a:schemeClr val="bg2">
                                <a:lumMod val="10000"/>
                              </a:schemeClr>
                            </a:solidFill>
                            <a:latin typeface="Cambria Math" panose="02040503050406030204" pitchFamily="18" charset="0"/>
                          </a:rPr>
                        </m:ctrlPr>
                      </m:accPr>
                      <m:e>
                        <m:r>
                          <a:rPr lang="de-DE" sz="1600" i="1">
                            <a:solidFill>
                              <a:schemeClr val="bg2">
                                <a:lumMod val="10000"/>
                              </a:schemeClr>
                            </a:solidFill>
                            <a:latin typeface="Cambria Math" panose="02040503050406030204" pitchFamily="18" charset="0"/>
                          </a:rPr>
                          <m:t>𝑟𝐻</m:t>
                        </m:r>
                      </m:e>
                    </m:acc>
                    <m:r>
                      <a:rPr lang="de-DE" sz="1600" i="1">
                        <a:solidFill>
                          <a:schemeClr val="bg2">
                            <a:lumMod val="10000"/>
                          </a:schemeClr>
                        </a:solidFill>
                        <a:latin typeface="Cambria Math" panose="02040503050406030204" pitchFamily="18" charset="0"/>
                      </a:rPr>
                      <m:t>=42%</m:t>
                    </m:r>
                  </m:oMath>
                </a14:m>
                <a:r>
                  <a:rPr lang="de-DE" sz="1600" dirty="0">
                    <a:solidFill>
                      <a:schemeClr val="bg2">
                        <a:lumMod val="10000"/>
                      </a:schemeClr>
                    </a:solidFill>
                    <a:latin typeface="+mj-lt"/>
                  </a:rPr>
                  <a:t> Windrichtung: West</a:t>
                </a:r>
              </a:p>
            </p:txBody>
          </p:sp>
        </mc:Choice>
        <mc:Fallback xmlns="">
          <p:sp>
            <p:nvSpPr>
              <p:cNvPr id="8" name="Textfeld 7">
                <a:extLst>
                  <a:ext uri="{FF2B5EF4-FFF2-40B4-BE49-F238E27FC236}">
                    <a16:creationId xmlns:a16="http://schemas.microsoft.com/office/drawing/2014/main" id="{92D7FBC4-8A4F-4B5E-97DF-5659E1EA5918}"/>
                  </a:ext>
                </a:extLst>
              </p:cNvPr>
              <p:cNvSpPr txBox="1">
                <a:spLocks noRot="1" noChangeAspect="1" noMove="1" noResize="1" noEditPoints="1" noAdjustHandles="1" noChangeArrowheads="1" noChangeShapeType="1" noTextEdit="1"/>
              </p:cNvSpPr>
              <p:nvPr/>
            </p:nvSpPr>
            <p:spPr>
              <a:xfrm>
                <a:off x="395926" y="5364576"/>
                <a:ext cx="5135506" cy="584775"/>
              </a:xfrm>
              <a:prstGeom prst="rect">
                <a:avLst/>
              </a:prstGeom>
              <a:blipFill>
                <a:blip r:embed="rId5"/>
                <a:stretch>
                  <a:fillRect l="-713" t="-2083" b="-13542"/>
                </a:stretch>
              </a:blipFill>
              <a:ln w="19050">
                <a:noFill/>
              </a:ln>
            </p:spPr>
            <p:txBody>
              <a:bodyPr/>
              <a:lstStyle/>
              <a:p>
                <a:r>
                  <a:rPr lang="de-DE">
                    <a:noFill/>
                  </a:rPr>
                  <a:t> </a:t>
                </a:r>
              </a:p>
            </p:txBody>
          </p:sp>
        </mc:Fallback>
      </mc:AlternateContent>
      <p:sp>
        <p:nvSpPr>
          <p:cNvPr id="10" name="Titel 3">
            <a:extLst>
              <a:ext uri="{FF2B5EF4-FFF2-40B4-BE49-F238E27FC236}">
                <a16:creationId xmlns:a16="http://schemas.microsoft.com/office/drawing/2014/main" id="{7E05318C-1EC3-408D-8106-AB3210E024B3}"/>
              </a:ext>
            </a:extLst>
          </p:cNvPr>
          <p:cNvSpPr txBox="1">
            <a:spLocks/>
          </p:cNvSpPr>
          <p:nvPr/>
        </p:nvSpPr>
        <p:spPr>
          <a:xfrm>
            <a:off x="2963679" y="17848"/>
            <a:ext cx="7020580" cy="720080"/>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600" dirty="0">
                <a:solidFill>
                  <a:schemeClr val="bg1"/>
                </a:solidFill>
              </a:rPr>
              <a:t>Durchlüftung &lt;-&gt; Hitzebelastung</a:t>
            </a:r>
          </a:p>
        </p:txBody>
      </p:sp>
      <p:sp>
        <p:nvSpPr>
          <p:cNvPr id="12" name="Rechteck 11">
            <a:extLst>
              <a:ext uri="{FF2B5EF4-FFF2-40B4-BE49-F238E27FC236}">
                <a16:creationId xmlns:a16="http://schemas.microsoft.com/office/drawing/2014/main" id="{97D77948-DB0E-44D1-B67E-6049C96B594D}"/>
              </a:ext>
            </a:extLst>
          </p:cNvPr>
          <p:cNvSpPr/>
          <p:nvPr/>
        </p:nvSpPr>
        <p:spPr>
          <a:xfrm>
            <a:off x="577848" y="1361568"/>
            <a:ext cx="3994152" cy="3170099"/>
          </a:xfrm>
          <a:prstGeom prst="rect">
            <a:avLst/>
          </a:prstGeom>
          <a:noFill/>
        </p:spPr>
        <p:txBody>
          <a:bodyPr wrap="square">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000" b="1" noProof="1">
              <a:ea typeface="Cambria Math" panose="02040503050406030204" pitchFamily="18" charset="0"/>
              <a:cs typeface="Helvetica" panose="020B0604020202020204" pitchFamily="34" charset="0"/>
            </a:endParaRPr>
          </a:p>
          <a:p>
            <a:pPr marL="285750" indent="-285750">
              <a:buFont typeface="Wingdings" panose="05000000000000000000" pitchFamily="2" charset="2"/>
              <a:buChar char="à"/>
            </a:pPr>
            <a:r>
              <a:rPr lang="en-US" noProof="1">
                <a:ea typeface="Unit Offc Light" pitchFamily="34" charset="0"/>
                <a:cs typeface="Helvetica" panose="020B0604020202020204" pitchFamily="34" charset="0"/>
              </a:rPr>
              <a:t> Anpassung an den Klimawandel erforderlich </a:t>
            </a:r>
          </a:p>
          <a:p>
            <a:pPr marL="285750" indent="-285750">
              <a:buFont typeface="Wingdings" panose="05000000000000000000" pitchFamily="2" charset="2"/>
              <a:buChar char="à"/>
            </a:pPr>
            <a:endParaRPr lang="en-US" noProof="1">
              <a:ea typeface="Unit Offc Light" pitchFamily="34" charset="0"/>
              <a:cs typeface="Helvetica" panose="020B0604020202020204" pitchFamily="34" charset="0"/>
            </a:endParaRPr>
          </a:p>
          <a:p>
            <a:pPr marL="285750" indent="-285750">
              <a:buFont typeface="Wingdings" panose="05000000000000000000" pitchFamily="2" charset="2"/>
              <a:buChar char="à"/>
            </a:pPr>
            <a:r>
              <a:rPr lang="en-US" noProof="1">
                <a:ea typeface="Unit Offc Light" pitchFamily="34" charset="0"/>
                <a:cs typeface="Helvetica" panose="020B0604020202020204" pitchFamily="34" charset="0"/>
              </a:rPr>
              <a:t>Was wo gebaut wird bzw. unbebaut bleibt, hat wesentlichen Einfluss auf die Durchlüftung und Hitzebelastung in der Stadt Linz</a:t>
            </a:r>
          </a:p>
          <a:p>
            <a:pPr marL="285750" indent="-285750">
              <a:buFont typeface="Wingdings" panose="05000000000000000000" pitchFamily="2" charset="2"/>
              <a:buChar char="à"/>
            </a:pPr>
            <a:endParaRPr lang="en-US" noProof="1">
              <a:ea typeface="Unit Offc Light" pitchFamily="34" charset="0"/>
              <a:cs typeface="Helvetica" panose="020B0604020202020204" pitchFamily="34" charset="0"/>
            </a:endParaRPr>
          </a:p>
          <a:p>
            <a:pPr marL="285750" indent="-285750">
              <a:buFont typeface="Wingdings" panose="05000000000000000000" pitchFamily="2" charset="2"/>
              <a:buChar char="à"/>
            </a:pPr>
            <a:r>
              <a:rPr lang="en-US" noProof="1">
                <a:ea typeface="Unit Offc Light" pitchFamily="34" charset="0"/>
                <a:cs typeface="Helvetica" panose="020B0604020202020204" pitchFamily="34" charset="0"/>
              </a:rPr>
              <a:t>Stadtplanung spielt dabei eine Schlüsselrolle </a:t>
            </a:r>
          </a:p>
        </p:txBody>
      </p:sp>
    </p:spTree>
    <p:extLst>
      <p:ext uri="{BB962C8B-B14F-4D97-AF65-F5344CB8AC3E}">
        <p14:creationId xmlns:p14="http://schemas.microsoft.com/office/powerpoint/2010/main" val="4262276197"/>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CustomShape 1"/>
          <p:cNvSpPr/>
          <p:nvPr/>
        </p:nvSpPr>
        <p:spPr>
          <a:xfrm>
            <a:off x="2881800" y="126000"/>
            <a:ext cx="6273360" cy="95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pPr>
            <a:r>
              <a:rPr lang="de-DE" sz="2800" spc="-1" dirty="0">
                <a:solidFill>
                  <a:srgbClr val="FFFFFF"/>
                </a:solidFill>
                <a:latin typeface="+mj-lt"/>
              </a:rPr>
              <a:t>Begrünung &lt;-&gt; Mikroklima</a:t>
            </a:r>
          </a:p>
        </p:txBody>
      </p:sp>
      <p:pic>
        <p:nvPicPr>
          <p:cNvPr id="1419" name="Grafik 9"/>
          <p:cNvPicPr/>
          <p:nvPr/>
        </p:nvPicPr>
        <p:blipFill>
          <a:blip r:embed="rId3" cstate="email">
            <a:extLst>
              <a:ext uri="{28A0092B-C50C-407E-A947-70E740481C1C}">
                <a14:useLocalDpi xmlns:a14="http://schemas.microsoft.com/office/drawing/2010/main"/>
              </a:ext>
            </a:extLst>
          </a:blip>
          <a:stretch/>
        </p:blipFill>
        <p:spPr>
          <a:xfrm>
            <a:off x="827640" y="2565000"/>
            <a:ext cx="2053440" cy="19094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21" name="Grafik 11"/>
          <p:cNvPicPr/>
          <p:nvPr/>
        </p:nvPicPr>
        <p:blipFill>
          <a:blip r:embed="rId4" cstate="email">
            <a:extLst>
              <a:ext uri="{28A0092B-C50C-407E-A947-70E740481C1C}">
                <a14:useLocalDpi xmlns:a14="http://schemas.microsoft.com/office/drawing/2010/main"/>
              </a:ext>
            </a:extLst>
          </a:blip>
          <a:stretch/>
        </p:blipFill>
        <p:spPr>
          <a:xfrm>
            <a:off x="4806722" y="2556265"/>
            <a:ext cx="2048400" cy="19094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22" name="Grafik 13"/>
          <p:cNvPicPr/>
          <p:nvPr/>
        </p:nvPicPr>
        <p:blipFill>
          <a:blip r:embed="rId5" cstate="email">
            <a:extLst>
              <a:ext uri="{28A0092B-C50C-407E-A947-70E740481C1C}">
                <a14:useLocalDpi xmlns:a14="http://schemas.microsoft.com/office/drawing/2010/main"/>
              </a:ext>
            </a:extLst>
          </a:blip>
          <a:stretch/>
        </p:blipFill>
        <p:spPr>
          <a:xfrm>
            <a:off x="2174040" y="4314823"/>
            <a:ext cx="2053440" cy="125928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26" name="CustomShape 5"/>
          <p:cNvSpPr/>
          <p:nvPr/>
        </p:nvSpPr>
        <p:spPr>
          <a:xfrm rot="19967400">
            <a:off x="5753918" y="2908226"/>
            <a:ext cx="135720" cy="302400"/>
          </a:xfrm>
          <a:prstGeom prst="rect">
            <a:avLst/>
          </a:prstGeom>
          <a:solidFill>
            <a:srgbClr val="FFFF00">
              <a:alpha val="39000"/>
            </a:srgbClr>
          </a:solidFill>
          <a:ln w="9360">
            <a:noFill/>
          </a:ln>
        </p:spPr>
        <p:style>
          <a:lnRef idx="0">
            <a:scrgbClr r="0" g="0" b="0"/>
          </a:lnRef>
          <a:fillRef idx="0">
            <a:scrgbClr r="0" g="0" b="0"/>
          </a:fillRef>
          <a:effectRef idx="0">
            <a:scrgbClr r="0" g="0" b="0"/>
          </a:effectRef>
          <a:fontRef idx="minor"/>
        </p:style>
      </p:sp>
      <p:sp>
        <p:nvSpPr>
          <p:cNvPr id="1427" name="CustomShape 6"/>
          <p:cNvSpPr/>
          <p:nvPr/>
        </p:nvSpPr>
        <p:spPr>
          <a:xfrm rot="19967400">
            <a:off x="5540028" y="3012646"/>
            <a:ext cx="137160" cy="295200"/>
          </a:xfrm>
          <a:prstGeom prst="rect">
            <a:avLst/>
          </a:prstGeom>
          <a:solidFill>
            <a:srgbClr val="FFFF00">
              <a:alpha val="39000"/>
            </a:srgbClr>
          </a:solidFill>
          <a:ln w="9360">
            <a:noFill/>
          </a:ln>
        </p:spPr>
        <p:style>
          <a:lnRef idx="0">
            <a:scrgbClr r="0" g="0" b="0"/>
          </a:lnRef>
          <a:fillRef idx="0">
            <a:scrgbClr r="0" g="0" b="0"/>
          </a:fillRef>
          <a:effectRef idx="0">
            <a:scrgbClr r="0" g="0" b="0"/>
          </a:effectRef>
          <a:fontRef idx="minor"/>
        </p:style>
      </p:sp>
      <p:sp>
        <p:nvSpPr>
          <p:cNvPr id="1428" name="CustomShape 7"/>
          <p:cNvSpPr/>
          <p:nvPr/>
        </p:nvSpPr>
        <p:spPr>
          <a:xfrm>
            <a:off x="4752087" y="1428252"/>
            <a:ext cx="2532786" cy="398655"/>
          </a:xfrm>
          <a:prstGeom prst="rect">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gn="ctr"/>
            <a:r>
              <a:rPr lang="de-DE" sz="2000" spc="-1" dirty="0">
                <a:latin typeface="+mj-lt"/>
                <a:cs typeface="Calibri" panose="020F0502020204030204" pitchFamily="34" charset="0"/>
              </a:rPr>
              <a:t>Fassadenbegrünung</a:t>
            </a:r>
          </a:p>
        </p:txBody>
      </p:sp>
      <p:pic>
        <p:nvPicPr>
          <p:cNvPr id="1430" name="Grafik 3"/>
          <p:cNvPicPr/>
          <p:nvPr/>
        </p:nvPicPr>
        <p:blipFill>
          <a:blip r:embed="rId6" cstate="email">
            <a:extLst>
              <a:ext uri="{28A0092B-C50C-407E-A947-70E740481C1C}">
                <a14:useLocalDpi xmlns:a14="http://schemas.microsoft.com/office/drawing/2010/main"/>
              </a:ext>
            </a:extLst>
          </a:blip>
          <a:stretch/>
        </p:blipFill>
        <p:spPr>
          <a:xfrm>
            <a:off x="6372438" y="4322225"/>
            <a:ext cx="1821600" cy="125928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ustomShape 7">
            <a:extLst>
              <a:ext uri="{FF2B5EF4-FFF2-40B4-BE49-F238E27FC236}">
                <a16:creationId xmlns:a16="http://schemas.microsoft.com/office/drawing/2014/main" id="{7C458DEE-1C51-49A6-9E0E-F79FD3AF19BE}"/>
              </a:ext>
            </a:extLst>
          </p:cNvPr>
          <p:cNvSpPr/>
          <p:nvPr/>
        </p:nvSpPr>
        <p:spPr>
          <a:xfrm>
            <a:off x="1070723" y="1283897"/>
            <a:ext cx="2675069" cy="706432"/>
          </a:xfrm>
          <a:prstGeom prst="rect">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e-DE" sz="2000" strike="noStrike" spc="-1" dirty="0">
                <a:latin typeface="+mj-lt"/>
                <a:ea typeface="DejaVu Sans"/>
                <a:cs typeface="Calibri" panose="020F0502020204030204" pitchFamily="34" charset="0"/>
              </a:rPr>
              <a:t>Bäume, </a:t>
            </a:r>
          </a:p>
          <a:p>
            <a:pPr algn="ctr">
              <a:lnSpc>
                <a:spcPct val="100000"/>
              </a:lnSpc>
            </a:pPr>
            <a:r>
              <a:rPr lang="de-DE" sz="2000" strike="noStrike" spc="-1" dirty="0">
                <a:latin typeface="+mj-lt"/>
                <a:ea typeface="DejaVu Sans"/>
                <a:cs typeface="Calibri" panose="020F0502020204030204" pitchFamily="34" charset="0"/>
              </a:rPr>
              <a:t>Freiflächenbegrünung</a:t>
            </a:r>
            <a:endParaRPr lang="de-DE" sz="2000" strike="noStrike" spc="-1" dirty="0">
              <a:latin typeface="+mj-lt"/>
              <a:cs typeface="Calibri" panose="020F0502020204030204" pitchFamily="34" charset="0"/>
            </a:endParaRPr>
          </a:p>
        </p:txBody>
      </p:sp>
      <p:sp>
        <p:nvSpPr>
          <p:cNvPr id="11" name="CustomShape 1">
            <a:extLst>
              <a:ext uri="{FF2B5EF4-FFF2-40B4-BE49-F238E27FC236}">
                <a16:creationId xmlns:a16="http://schemas.microsoft.com/office/drawing/2014/main" id="{657588C3-9A63-494D-B014-3597568C2E3B}"/>
              </a:ext>
            </a:extLst>
          </p:cNvPr>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C5BF7D8-74AF-4126-AEDC-0A0EC61135FE}" type="slidenum">
              <a:rPr lang="de-DE" sz="1200" b="0" strike="noStrike" spc="-1">
                <a:solidFill>
                  <a:srgbClr val="8B8B8B"/>
                </a:solidFill>
                <a:latin typeface="Calibri"/>
              </a:rPr>
              <a:t>12</a:t>
            </a:fld>
            <a:endParaRPr lang="de-DE" sz="1200" b="0" strike="noStrike" spc="-1">
              <a:latin typeface="Arial"/>
            </a:endParaRPr>
          </a:p>
        </p:txBody>
      </p:sp>
      <p:pic>
        <p:nvPicPr>
          <p:cNvPr id="12" name="Grafik 11">
            <a:extLst>
              <a:ext uri="{FF2B5EF4-FFF2-40B4-BE49-F238E27FC236}">
                <a16:creationId xmlns:a16="http://schemas.microsoft.com/office/drawing/2014/main" id="{90C22F52-452D-43FE-819B-BB6CB4795657}"/>
              </a:ext>
            </a:extLst>
          </p:cNvPr>
          <p:cNvPicPr/>
          <p:nvPr/>
        </p:nvPicPr>
        <p:blipFill>
          <a:blip r:embed="rId7" cstate="email">
            <a:extLst>
              <a:ext uri="{28A0092B-C50C-407E-A947-70E740481C1C}">
                <a14:useLocalDpi xmlns:a14="http://schemas.microsoft.com/office/drawing/2010/main"/>
              </a:ext>
            </a:extLst>
          </a:blip>
          <a:stretch>
            <a:fillRect/>
          </a:stretch>
        </p:blipFill>
        <p:spPr>
          <a:xfrm>
            <a:off x="7096266" y="6059081"/>
            <a:ext cx="1882566" cy="472887"/>
          </a:xfrm>
          <a:prstGeom prst="rect">
            <a:avLst/>
          </a:prstGeom>
        </p:spPr>
      </p:pic>
    </p:spTree>
    <p:extLst>
      <p:ext uri="{BB962C8B-B14F-4D97-AF65-F5344CB8AC3E}">
        <p14:creationId xmlns:p14="http://schemas.microsoft.com/office/powerpoint/2010/main" val="1379785188"/>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6" name="Picture 3"/>
          <p:cNvPicPr/>
          <p:nvPr/>
        </p:nvPicPr>
        <p:blipFill>
          <a:blip r:embed="rId3" cstate="email">
            <a:extLst>
              <a:ext uri="{28A0092B-C50C-407E-A947-70E740481C1C}">
                <a14:useLocalDpi xmlns:a14="http://schemas.microsoft.com/office/drawing/2010/main"/>
              </a:ext>
            </a:extLst>
          </a:blip>
          <a:stretch/>
        </p:blipFill>
        <p:spPr>
          <a:xfrm>
            <a:off x="527528" y="1572300"/>
            <a:ext cx="3414960" cy="3036960"/>
          </a:xfrm>
          <a:prstGeom prst="rect">
            <a:avLst/>
          </a:prstGeom>
          <a:ln>
            <a:noFill/>
          </a:ln>
        </p:spPr>
      </p:pic>
      <p:pic>
        <p:nvPicPr>
          <p:cNvPr id="1447" name="Picture 9"/>
          <p:cNvPicPr/>
          <p:nvPr/>
        </p:nvPicPr>
        <p:blipFill>
          <a:blip r:embed="rId4" cstate="email">
            <a:extLst>
              <a:ext uri="{28A0092B-C50C-407E-A947-70E740481C1C}">
                <a14:useLocalDpi xmlns:a14="http://schemas.microsoft.com/office/drawing/2010/main"/>
              </a:ext>
            </a:extLst>
          </a:blip>
          <a:stretch/>
        </p:blipFill>
        <p:spPr>
          <a:xfrm>
            <a:off x="4181137" y="1541937"/>
            <a:ext cx="3310920" cy="2915640"/>
          </a:xfrm>
          <a:prstGeom prst="rect">
            <a:avLst/>
          </a:prstGeom>
          <a:ln>
            <a:noFill/>
          </a:ln>
        </p:spPr>
      </p:pic>
      <p:sp>
        <p:nvSpPr>
          <p:cNvPr id="1448" name="CustomShape 1"/>
          <p:cNvSpPr/>
          <p:nvPr/>
        </p:nvSpPr>
        <p:spPr>
          <a:xfrm>
            <a:off x="431029" y="1461230"/>
            <a:ext cx="2260440" cy="2872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400"/>
              </a:spcBef>
            </a:pPr>
            <a:r>
              <a:rPr lang="de-DE" sz="1400" b="1" strike="noStrike" spc="-1" dirty="0">
                <a:solidFill>
                  <a:srgbClr val="ED7D31"/>
                </a:solidFill>
                <a:latin typeface="+mj-lt"/>
                <a:ea typeface="DejaVu Sans"/>
              </a:rPr>
              <a:t>IST-ZUSTAND 24h</a:t>
            </a:r>
            <a:endParaRPr lang="de-DE" sz="1400" b="0" strike="noStrike" spc="-1" dirty="0">
              <a:latin typeface="+mj-lt"/>
            </a:endParaRPr>
          </a:p>
        </p:txBody>
      </p:sp>
      <p:sp>
        <p:nvSpPr>
          <p:cNvPr id="1449" name="CustomShape 2"/>
          <p:cNvSpPr/>
          <p:nvPr/>
        </p:nvSpPr>
        <p:spPr>
          <a:xfrm>
            <a:off x="4372263" y="1555415"/>
            <a:ext cx="1395000" cy="2872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400"/>
              </a:spcBef>
            </a:pPr>
            <a:r>
              <a:rPr lang="de-DE" sz="1400" b="1" strike="noStrike" spc="-1" dirty="0">
                <a:solidFill>
                  <a:srgbClr val="ED7D31"/>
                </a:solidFill>
                <a:latin typeface="+mj-lt"/>
                <a:ea typeface="DejaVu Sans"/>
              </a:rPr>
              <a:t>SZENARIO 24h</a:t>
            </a:r>
            <a:endParaRPr lang="de-DE" sz="1400" b="0" strike="noStrike" spc="-1" dirty="0">
              <a:latin typeface="+mj-lt"/>
            </a:endParaRPr>
          </a:p>
        </p:txBody>
      </p:sp>
      <p:pic>
        <p:nvPicPr>
          <p:cNvPr id="1450" name="Picture 6"/>
          <p:cNvPicPr/>
          <p:nvPr/>
        </p:nvPicPr>
        <p:blipFill>
          <a:blip r:embed="rId5" cstate="email">
            <a:extLst>
              <a:ext uri="{28A0092B-C50C-407E-A947-70E740481C1C}">
                <a14:useLocalDpi xmlns:a14="http://schemas.microsoft.com/office/drawing/2010/main"/>
              </a:ext>
            </a:extLst>
          </a:blip>
          <a:stretch/>
        </p:blipFill>
        <p:spPr>
          <a:xfrm>
            <a:off x="2078240" y="4460619"/>
            <a:ext cx="2260440" cy="1155960"/>
          </a:xfrm>
          <a:prstGeom prst="rect">
            <a:avLst/>
          </a:prstGeom>
          <a:ln>
            <a:noFill/>
          </a:ln>
        </p:spPr>
      </p:pic>
      <p:sp>
        <p:nvSpPr>
          <p:cNvPr id="1451" name="CustomShape 3"/>
          <p:cNvSpPr/>
          <p:nvPr/>
        </p:nvSpPr>
        <p:spPr>
          <a:xfrm>
            <a:off x="5448240" y="5004976"/>
            <a:ext cx="2133627" cy="4525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1252538" indent="-1252538">
              <a:lnSpc>
                <a:spcPct val="100000"/>
              </a:lnSpc>
              <a:spcBef>
                <a:spcPts val="400"/>
              </a:spcBef>
            </a:pPr>
            <a:r>
              <a:rPr lang="de-DE" sz="1100" b="1" strike="noStrike" spc="-1" dirty="0">
                <a:solidFill>
                  <a:srgbClr val="ED7D31"/>
                </a:solidFill>
                <a:latin typeface="+mj-lt"/>
                <a:ea typeface="DejaVu Sans"/>
              </a:rPr>
              <a:t>max. </a:t>
            </a:r>
            <a:r>
              <a:rPr lang="de-DE" sz="1100" b="1" strike="noStrike" spc="-1" dirty="0" err="1">
                <a:solidFill>
                  <a:srgbClr val="ED7D31"/>
                </a:solidFill>
                <a:latin typeface="+mj-lt"/>
                <a:ea typeface="DejaVu Sans"/>
              </a:rPr>
              <a:t>Tagestemp</a:t>
            </a:r>
            <a:r>
              <a:rPr lang="de-DE" sz="1100" b="1" strike="noStrike" spc="-1" dirty="0">
                <a:solidFill>
                  <a:srgbClr val="ED7D31"/>
                </a:solidFill>
                <a:latin typeface="+mj-lt"/>
                <a:ea typeface="DejaVu Sans"/>
              </a:rPr>
              <a:t>.: 	33 ºC</a:t>
            </a:r>
            <a:endParaRPr lang="de-DE" sz="1100" b="0" strike="noStrike" spc="-1" dirty="0">
              <a:latin typeface="+mj-lt"/>
            </a:endParaRPr>
          </a:p>
          <a:p>
            <a:pPr marL="1252538" indent="-1252538">
              <a:lnSpc>
                <a:spcPct val="100000"/>
              </a:lnSpc>
              <a:spcBef>
                <a:spcPts val="400"/>
              </a:spcBef>
            </a:pPr>
            <a:r>
              <a:rPr lang="de-DE" sz="1100" b="1" strike="noStrike" spc="-1" dirty="0">
                <a:solidFill>
                  <a:srgbClr val="ED7D31"/>
                </a:solidFill>
                <a:latin typeface="+mj-lt"/>
                <a:ea typeface="DejaVu Sans"/>
              </a:rPr>
              <a:t>min. </a:t>
            </a:r>
            <a:r>
              <a:rPr lang="de-DE" sz="1100" b="1" strike="noStrike" spc="-1" dirty="0" err="1">
                <a:solidFill>
                  <a:srgbClr val="ED7D31"/>
                </a:solidFill>
                <a:latin typeface="+mj-lt"/>
                <a:ea typeface="DejaVu Sans"/>
              </a:rPr>
              <a:t>Nachttemp</a:t>
            </a:r>
            <a:r>
              <a:rPr lang="de-DE" sz="1100" b="1" strike="noStrike" spc="-1" dirty="0">
                <a:solidFill>
                  <a:srgbClr val="ED7D31"/>
                </a:solidFill>
                <a:latin typeface="+mj-lt"/>
                <a:ea typeface="DejaVu Sans"/>
              </a:rPr>
              <a:t>.: 	17 ºC</a:t>
            </a:r>
            <a:endParaRPr lang="de-DE" sz="1100" b="0" strike="noStrike" spc="-1" dirty="0">
              <a:latin typeface="+mj-lt"/>
            </a:endParaRPr>
          </a:p>
        </p:txBody>
      </p:sp>
      <p:sp>
        <p:nvSpPr>
          <p:cNvPr id="1454" name="CustomShape 6"/>
          <p:cNvSpPr/>
          <p:nvPr/>
        </p:nvSpPr>
        <p:spPr>
          <a:xfrm>
            <a:off x="7421432" y="5025564"/>
            <a:ext cx="1339720" cy="4525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717550" indent="-717550">
              <a:lnSpc>
                <a:spcPct val="100000"/>
              </a:lnSpc>
              <a:spcBef>
                <a:spcPts val="400"/>
              </a:spcBef>
            </a:pPr>
            <a:r>
              <a:rPr lang="de-DE" sz="1050" b="1" strike="noStrike" spc="-1" dirty="0">
                <a:solidFill>
                  <a:srgbClr val="A5A5A5"/>
                </a:solidFill>
                <a:latin typeface="+mj-lt"/>
                <a:ea typeface="DejaVu Sans"/>
              </a:rPr>
              <a:t>max. MRT: 	43,9 ºC</a:t>
            </a:r>
            <a:endParaRPr lang="de-DE" sz="1050" b="0" strike="noStrike" spc="-1" dirty="0">
              <a:latin typeface="+mj-lt"/>
            </a:endParaRPr>
          </a:p>
          <a:p>
            <a:pPr marL="717550" indent="-717550">
              <a:lnSpc>
                <a:spcPct val="100000"/>
              </a:lnSpc>
              <a:spcBef>
                <a:spcPts val="400"/>
              </a:spcBef>
            </a:pPr>
            <a:r>
              <a:rPr lang="de-DE" sz="1050" b="1" strike="noStrike" spc="-1" dirty="0">
                <a:solidFill>
                  <a:srgbClr val="A5A5A5"/>
                </a:solidFill>
                <a:latin typeface="+mj-lt"/>
                <a:ea typeface="DejaVu Sans"/>
              </a:rPr>
              <a:t>min. MRT: 	22,6 ºC</a:t>
            </a:r>
            <a:endParaRPr lang="de-DE" sz="1050" b="0" strike="noStrike" spc="-1" dirty="0">
              <a:latin typeface="+mj-lt"/>
            </a:endParaRPr>
          </a:p>
        </p:txBody>
      </p:sp>
      <p:grpSp>
        <p:nvGrpSpPr>
          <p:cNvPr id="1455" name="Group 7"/>
          <p:cNvGrpSpPr/>
          <p:nvPr/>
        </p:nvGrpSpPr>
        <p:grpSpPr>
          <a:xfrm>
            <a:off x="7633763" y="1450860"/>
            <a:ext cx="1127389" cy="3508915"/>
            <a:chOff x="7800480" y="1638000"/>
            <a:chExt cx="815400" cy="3166920"/>
          </a:xfrm>
        </p:grpSpPr>
        <p:pic>
          <p:nvPicPr>
            <p:cNvPr id="1456" name="Picture 8"/>
            <p:cNvPicPr/>
            <p:nvPr/>
          </p:nvPicPr>
          <p:blipFill>
            <a:blip r:embed="rId6" cstate="email">
              <a:extLst>
                <a:ext uri="{28A0092B-C50C-407E-A947-70E740481C1C}">
                  <a14:useLocalDpi xmlns:a14="http://schemas.microsoft.com/office/drawing/2010/main"/>
                </a:ext>
              </a:extLst>
            </a:blip>
            <a:srcRect/>
            <a:stretch/>
          </p:blipFill>
          <p:spPr>
            <a:xfrm>
              <a:off x="7800480" y="1638000"/>
              <a:ext cx="815400" cy="3166920"/>
            </a:xfrm>
            <a:prstGeom prst="rect">
              <a:avLst/>
            </a:prstGeom>
            <a:ln>
              <a:noFill/>
            </a:ln>
          </p:spPr>
        </p:pic>
        <p:sp>
          <p:nvSpPr>
            <p:cNvPr id="1457" name="CustomShape 8"/>
            <p:cNvSpPr/>
            <p:nvPr/>
          </p:nvSpPr>
          <p:spPr>
            <a:xfrm>
              <a:off x="8407440" y="2017800"/>
              <a:ext cx="152280" cy="189360"/>
            </a:xfrm>
            <a:prstGeom prst="rect">
              <a:avLst/>
            </a:prstGeom>
            <a:solidFill>
              <a:schemeClr val="bg2"/>
            </a:solidFill>
            <a:ln w="9360">
              <a:noFill/>
            </a:ln>
          </p:spPr>
          <p:style>
            <a:lnRef idx="0">
              <a:scrgbClr r="0" g="0" b="0"/>
            </a:lnRef>
            <a:fillRef idx="0">
              <a:scrgbClr r="0" g="0" b="0"/>
            </a:fillRef>
            <a:effectRef idx="0">
              <a:scrgbClr r="0" g="0" b="0"/>
            </a:effectRef>
            <a:fontRef idx="minor"/>
          </p:style>
        </p:sp>
        <p:sp>
          <p:nvSpPr>
            <p:cNvPr id="1458" name="CustomShape 9"/>
            <p:cNvSpPr/>
            <p:nvPr/>
          </p:nvSpPr>
          <p:spPr>
            <a:xfrm>
              <a:off x="8208360" y="4579560"/>
              <a:ext cx="60480" cy="189360"/>
            </a:xfrm>
            <a:prstGeom prst="rect">
              <a:avLst/>
            </a:prstGeom>
            <a:solidFill>
              <a:schemeClr val="bg2"/>
            </a:solidFill>
            <a:ln w="9360">
              <a:noFill/>
            </a:ln>
          </p:spPr>
          <p:style>
            <a:lnRef idx="0">
              <a:scrgbClr r="0" g="0" b="0"/>
            </a:lnRef>
            <a:fillRef idx="0">
              <a:scrgbClr r="0" g="0" b="0"/>
            </a:fillRef>
            <a:effectRef idx="0">
              <a:scrgbClr r="0" g="0" b="0"/>
            </a:effectRef>
            <a:fontRef idx="minor"/>
          </p:style>
        </p:sp>
      </p:grpSp>
      <p:sp>
        <p:nvSpPr>
          <p:cNvPr id="1459" name="CustomShape 10"/>
          <p:cNvSpPr/>
          <p:nvPr/>
        </p:nvSpPr>
        <p:spPr>
          <a:xfrm>
            <a:off x="4380571" y="4813840"/>
            <a:ext cx="750783" cy="246221"/>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nSpc>
                <a:spcPct val="100000"/>
              </a:lnSpc>
              <a:spcBef>
                <a:spcPts val="400"/>
              </a:spcBef>
            </a:pPr>
            <a:r>
              <a:rPr lang="de-DE" sz="1600" b="0" strike="noStrike" spc="-1" dirty="0">
                <a:solidFill>
                  <a:srgbClr val="000000"/>
                </a:solidFill>
                <a:latin typeface="+mj-lt"/>
                <a:ea typeface="DejaVu Sans"/>
              </a:rPr>
              <a:t>Hitzetag</a:t>
            </a:r>
            <a:endParaRPr lang="de-DE" sz="1600" b="0" strike="noStrike" spc="-1" dirty="0">
              <a:latin typeface="+mj-lt"/>
            </a:endParaRPr>
          </a:p>
        </p:txBody>
      </p:sp>
      <p:pic>
        <p:nvPicPr>
          <p:cNvPr id="1460" name="Grafik 19"/>
          <p:cNvPicPr/>
          <p:nvPr/>
        </p:nvPicPr>
        <p:blipFill>
          <a:blip r:embed="rId7" cstate="email">
            <a:extLst>
              <a:ext uri="{28A0092B-C50C-407E-A947-70E740481C1C}">
                <a14:useLocalDpi xmlns:a14="http://schemas.microsoft.com/office/drawing/2010/main"/>
              </a:ext>
            </a:extLst>
          </a:blip>
          <a:stretch/>
        </p:blipFill>
        <p:spPr>
          <a:xfrm rot="18874800">
            <a:off x="4120920" y="4411440"/>
            <a:ext cx="395640" cy="395640"/>
          </a:xfrm>
          <a:prstGeom prst="rect">
            <a:avLst/>
          </a:prstGeom>
          <a:ln>
            <a:noFill/>
          </a:ln>
        </p:spPr>
      </p:pic>
      <p:sp>
        <p:nvSpPr>
          <p:cNvPr id="1463" name="CustomShape 13"/>
          <p:cNvSpPr/>
          <p:nvPr/>
        </p:nvSpPr>
        <p:spPr>
          <a:xfrm>
            <a:off x="7201800" y="2576520"/>
            <a:ext cx="135000" cy="2433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nSpc>
                <a:spcPct val="100000"/>
              </a:lnSpc>
              <a:spcBef>
                <a:spcPts val="400"/>
              </a:spcBef>
            </a:pPr>
            <a:r>
              <a:rPr lang="de-DE" sz="1600" b="0" strike="noStrike" spc="-1">
                <a:solidFill>
                  <a:srgbClr val="000000"/>
                </a:solidFill>
                <a:latin typeface="Calibri"/>
                <a:ea typeface="DejaVu Sans"/>
              </a:rPr>
              <a:t>O</a:t>
            </a:r>
            <a:endParaRPr lang="de-DE" sz="1600" b="0" strike="noStrike" spc="-1">
              <a:latin typeface="Arial"/>
            </a:endParaRPr>
          </a:p>
        </p:txBody>
      </p:sp>
      <p:sp>
        <p:nvSpPr>
          <p:cNvPr id="1464" name="CustomShape 14"/>
          <p:cNvSpPr/>
          <p:nvPr/>
        </p:nvSpPr>
        <p:spPr>
          <a:xfrm>
            <a:off x="4056480" y="2576520"/>
            <a:ext cx="349200" cy="2433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spcBef>
                <a:spcPts val="400"/>
              </a:spcBef>
            </a:pPr>
            <a:r>
              <a:rPr lang="de-DE" sz="1600" b="0" strike="noStrike" spc="-1">
                <a:solidFill>
                  <a:srgbClr val="000000"/>
                </a:solidFill>
                <a:latin typeface="Calibri"/>
                <a:ea typeface="DejaVu Sans"/>
              </a:rPr>
              <a:t>W</a:t>
            </a:r>
            <a:endParaRPr lang="de-DE" sz="1600" b="0" strike="noStrike" spc="-1">
              <a:latin typeface="Arial"/>
            </a:endParaRPr>
          </a:p>
        </p:txBody>
      </p:sp>
      <p:sp>
        <p:nvSpPr>
          <p:cNvPr id="1466" name="CustomShape 16"/>
          <p:cNvSpPr/>
          <p:nvPr/>
        </p:nvSpPr>
        <p:spPr>
          <a:xfrm rot="20238600">
            <a:off x="6014367" y="1945753"/>
            <a:ext cx="323280" cy="1274400"/>
          </a:xfrm>
          <a:prstGeom prst="ellipse">
            <a:avLst/>
          </a:prstGeom>
          <a:noFill/>
          <a:ln w="15840">
            <a:solidFill>
              <a:srgbClr val="FF0000"/>
            </a:solidFill>
            <a:round/>
          </a:ln>
        </p:spPr>
        <p:style>
          <a:lnRef idx="0">
            <a:scrgbClr r="0" g="0" b="0"/>
          </a:lnRef>
          <a:fillRef idx="0">
            <a:scrgbClr r="0" g="0" b="0"/>
          </a:fillRef>
          <a:effectRef idx="0">
            <a:scrgbClr r="0" g="0" b="0"/>
          </a:effectRef>
          <a:fontRef idx="minor"/>
        </p:style>
      </p:sp>
      <p:sp>
        <p:nvSpPr>
          <p:cNvPr id="1467" name="CustomShape 17"/>
          <p:cNvSpPr/>
          <p:nvPr/>
        </p:nvSpPr>
        <p:spPr>
          <a:xfrm>
            <a:off x="5408487" y="2585113"/>
            <a:ext cx="282240" cy="287280"/>
          </a:xfrm>
          <a:prstGeom prst="ellipse">
            <a:avLst/>
          </a:prstGeom>
          <a:noFill/>
          <a:ln w="15840">
            <a:solidFill>
              <a:srgbClr val="FF0000"/>
            </a:solidFill>
            <a:round/>
          </a:ln>
        </p:spPr>
        <p:style>
          <a:lnRef idx="0">
            <a:scrgbClr r="0" g="0" b="0"/>
          </a:lnRef>
          <a:fillRef idx="0">
            <a:scrgbClr r="0" g="0" b="0"/>
          </a:fillRef>
          <a:effectRef idx="0">
            <a:scrgbClr r="0" g="0" b="0"/>
          </a:effectRef>
          <a:fontRef idx="minor"/>
        </p:style>
      </p:sp>
      <p:sp>
        <p:nvSpPr>
          <p:cNvPr id="1468" name="CustomShape 18"/>
          <p:cNvSpPr/>
          <p:nvPr/>
        </p:nvSpPr>
        <p:spPr>
          <a:xfrm rot="20238600">
            <a:off x="2467647" y="1997953"/>
            <a:ext cx="323280" cy="1274400"/>
          </a:xfrm>
          <a:prstGeom prst="ellipse">
            <a:avLst/>
          </a:prstGeom>
          <a:noFill/>
          <a:ln w="15840">
            <a:solidFill>
              <a:srgbClr val="FF0000"/>
            </a:solidFill>
            <a:round/>
          </a:ln>
        </p:spPr>
        <p:style>
          <a:lnRef idx="0">
            <a:scrgbClr r="0" g="0" b="0"/>
          </a:lnRef>
          <a:fillRef idx="0">
            <a:scrgbClr r="0" g="0" b="0"/>
          </a:fillRef>
          <a:effectRef idx="0">
            <a:scrgbClr r="0" g="0" b="0"/>
          </a:effectRef>
          <a:fontRef idx="minor"/>
        </p:style>
      </p:sp>
      <p:sp>
        <p:nvSpPr>
          <p:cNvPr id="1469" name="CustomShape 19"/>
          <p:cNvSpPr/>
          <p:nvPr/>
        </p:nvSpPr>
        <p:spPr>
          <a:xfrm>
            <a:off x="1861767" y="2637313"/>
            <a:ext cx="282240" cy="287280"/>
          </a:xfrm>
          <a:prstGeom prst="ellipse">
            <a:avLst/>
          </a:prstGeom>
          <a:noFill/>
          <a:ln w="15840">
            <a:solidFill>
              <a:srgbClr val="FF0000"/>
            </a:solidFill>
            <a:round/>
          </a:ln>
        </p:spPr>
        <p:style>
          <a:lnRef idx="0">
            <a:scrgbClr r="0" g="0" b="0"/>
          </a:lnRef>
          <a:fillRef idx="0">
            <a:scrgbClr r="0" g="0" b="0"/>
          </a:fillRef>
          <a:effectRef idx="0">
            <a:scrgbClr r="0" g="0" b="0"/>
          </a:effectRef>
          <a:fontRef idx="minor"/>
        </p:style>
      </p:sp>
      <p:sp>
        <p:nvSpPr>
          <p:cNvPr id="1470" name="CustomShape 20"/>
          <p:cNvSpPr/>
          <p:nvPr/>
        </p:nvSpPr>
        <p:spPr>
          <a:xfrm>
            <a:off x="2893500" y="194021"/>
            <a:ext cx="6273360" cy="95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pPr>
            <a:r>
              <a:rPr lang="de-DE" sz="2600" b="0" strike="noStrike" spc="-1" dirty="0">
                <a:solidFill>
                  <a:srgbClr val="FFFFFF"/>
                </a:solidFill>
                <a:latin typeface="+mj-lt"/>
                <a:ea typeface="DejaVu Sans"/>
              </a:rPr>
              <a:t>Linz Hauptplatz –Strahlungstemperatur</a:t>
            </a:r>
            <a:endParaRPr lang="de-DE" sz="2600" b="0" strike="noStrike" spc="-1" dirty="0">
              <a:latin typeface="+mj-lt"/>
            </a:endParaRPr>
          </a:p>
        </p:txBody>
      </p:sp>
      <p:sp>
        <p:nvSpPr>
          <p:cNvPr id="27" name="CustomShape 1">
            <a:extLst>
              <a:ext uri="{FF2B5EF4-FFF2-40B4-BE49-F238E27FC236}">
                <a16:creationId xmlns:a16="http://schemas.microsoft.com/office/drawing/2014/main" id="{EFEFBC2E-CEF1-4FC4-9811-19C73B1EE13B}"/>
              </a:ext>
            </a:extLst>
          </p:cNvPr>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C5BF7D8-74AF-4126-AEDC-0A0EC61135FE}" type="slidenum">
              <a:rPr lang="de-DE" sz="1200" b="0" strike="noStrike" spc="-1">
                <a:solidFill>
                  <a:srgbClr val="8B8B8B"/>
                </a:solidFill>
                <a:latin typeface="Calibri"/>
              </a:rPr>
              <a:t>13</a:t>
            </a:fld>
            <a:endParaRPr lang="de-DE" sz="1200" b="0" strike="noStrike" spc="-1">
              <a:latin typeface="Arial"/>
            </a:endParaRPr>
          </a:p>
        </p:txBody>
      </p:sp>
      <p:pic>
        <p:nvPicPr>
          <p:cNvPr id="28" name="Grafik 27">
            <a:extLst>
              <a:ext uri="{FF2B5EF4-FFF2-40B4-BE49-F238E27FC236}">
                <a16:creationId xmlns:a16="http://schemas.microsoft.com/office/drawing/2014/main" id="{BA0B12FA-7330-4FB2-B5D1-5A1A43BA682A}"/>
              </a:ext>
            </a:extLst>
          </p:cNvPr>
          <p:cNvPicPr/>
          <p:nvPr/>
        </p:nvPicPr>
        <p:blipFill>
          <a:blip r:embed="rId8" cstate="email">
            <a:extLst>
              <a:ext uri="{28A0092B-C50C-407E-A947-70E740481C1C}">
                <a14:useLocalDpi xmlns:a14="http://schemas.microsoft.com/office/drawing/2010/main"/>
              </a:ext>
            </a:extLst>
          </a:blip>
          <a:stretch>
            <a:fillRect/>
          </a:stretch>
        </p:blipFill>
        <p:spPr>
          <a:xfrm>
            <a:off x="7096266" y="6059081"/>
            <a:ext cx="1882566" cy="472887"/>
          </a:xfrm>
          <a:prstGeom prst="rect">
            <a:avLst/>
          </a:prstGeom>
        </p:spPr>
      </p:pic>
      <p:sp>
        <p:nvSpPr>
          <p:cNvPr id="26" name="Rechteck 25">
            <a:extLst>
              <a:ext uri="{FF2B5EF4-FFF2-40B4-BE49-F238E27FC236}">
                <a16:creationId xmlns:a16="http://schemas.microsoft.com/office/drawing/2014/main" id="{A0DE0D12-AD42-4069-92A2-895702831AB4}"/>
              </a:ext>
            </a:extLst>
          </p:cNvPr>
          <p:cNvSpPr/>
          <p:nvPr/>
        </p:nvSpPr>
        <p:spPr>
          <a:xfrm>
            <a:off x="342196" y="5953404"/>
            <a:ext cx="7393581" cy="697627"/>
          </a:xfrm>
          <a:prstGeom prst="rect">
            <a:avLst/>
          </a:prstGeom>
        </p:spPr>
        <p:txBody>
          <a:bodyPr wrap="square">
            <a:spAutoFit/>
          </a:bodyPr>
          <a:lstStyle/>
          <a:p>
            <a:pPr>
              <a:spcBef>
                <a:spcPts val="400"/>
              </a:spcBef>
            </a:pPr>
            <a:r>
              <a:rPr lang="de-DE" b="1" kern="0" dirty="0"/>
              <a:t>Begrünung kann zu einer signifikanten Abkühlung beitragen – </a:t>
            </a:r>
          </a:p>
          <a:p>
            <a:pPr>
              <a:spcBef>
                <a:spcPts val="400"/>
              </a:spcBef>
            </a:pPr>
            <a:r>
              <a:rPr lang="de-DE" b="1" kern="0" dirty="0"/>
              <a:t>vor allem tagsüber</a:t>
            </a:r>
          </a:p>
        </p:txBody>
      </p:sp>
    </p:spTree>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FF2178-4D09-4134-8A92-55ECF8F28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15576" cy="6858000"/>
          </a:xfrm>
          <a:prstGeom prst="rect">
            <a:avLst/>
          </a:prstGeom>
        </p:spPr>
      </p:pic>
      <p:pic>
        <p:nvPicPr>
          <p:cNvPr id="1215" name="Bild 4"/>
          <p:cNvPicPr/>
          <p:nvPr/>
        </p:nvPicPr>
        <p:blipFill>
          <a:blip r:embed="rId4"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1217" name="Line 9"/>
          <p:cNvSpPr/>
          <p:nvPr/>
        </p:nvSpPr>
        <p:spPr>
          <a:xfrm>
            <a:off x="3229474" y="175700"/>
            <a:ext cx="0" cy="405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sp>
        <p:nvSpPr>
          <p:cNvPr id="1216" name="CustomShape 8"/>
          <p:cNvSpPr/>
          <p:nvPr/>
        </p:nvSpPr>
        <p:spPr>
          <a:xfrm>
            <a:off x="0" y="2349978"/>
            <a:ext cx="10315576" cy="1568206"/>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de-DE" sz="3600" spc="-1" dirty="0">
                <a:solidFill>
                  <a:srgbClr val="FFFFFF"/>
                </a:solidFill>
              </a:rPr>
              <a:t>Climate-Screening-Service</a:t>
            </a:r>
          </a:p>
          <a:p>
            <a:pPr algn="ctr"/>
            <a:r>
              <a:rPr lang="de-DE" sz="3600" spc="-1" dirty="0">
                <a:solidFill>
                  <a:srgbClr val="FFFFFF"/>
                </a:solidFill>
              </a:rPr>
              <a:t>für Linz</a:t>
            </a:r>
            <a:endParaRPr lang="de-DE" sz="3600" spc="-1" dirty="0"/>
          </a:p>
          <a:p>
            <a:pPr algn="ctr">
              <a:lnSpc>
                <a:spcPct val="100000"/>
              </a:lnSpc>
            </a:pPr>
            <a:endParaRPr lang="de-DE" sz="2400" b="0" strike="noStrike" spc="-1" dirty="0">
              <a:solidFill>
                <a:srgbClr val="FFFFFF"/>
              </a:solidFill>
              <a:latin typeface="Arial"/>
              <a:ea typeface="Arial"/>
            </a:endParaRPr>
          </a:p>
        </p:txBody>
      </p:sp>
    </p:spTree>
    <p:extLst>
      <p:ext uri="{BB962C8B-B14F-4D97-AF65-F5344CB8AC3E}">
        <p14:creationId xmlns:p14="http://schemas.microsoft.com/office/powerpoint/2010/main" val="917549288"/>
      </p:ext>
    </p:extLst>
  </p:cSld>
  <p:clrMapOvr>
    <a:masterClrMapping/>
  </p:clrMapOvr>
  <p:transition spd="slow" advTm="5099">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143000" y="-1104110"/>
            <a:ext cx="6858000" cy="9144000"/>
          </a:xfrm>
          <a:prstGeom prst="rect">
            <a:avLst/>
          </a:prstGeom>
        </p:spPr>
      </p:pic>
      <p:sp>
        <p:nvSpPr>
          <p:cNvPr id="16" name="Rechteck 15"/>
          <p:cNvSpPr/>
          <p:nvPr/>
        </p:nvSpPr>
        <p:spPr>
          <a:xfrm>
            <a:off x="-28566" y="-7417"/>
            <a:ext cx="9144000" cy="744279"/>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rot="5400000">
            <a:off x="1528419" y="-605285"/>
            <a:ext cx="6087160" cy="9144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Bild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566" y="152294"/>
            <a:ext cx="2722383" cy="536975"/>
          </a:xfrm>
          <a:prstGeom prst="rect">
            <a:avLst/>
          </a:prstGeom>
        </p:spPr>
      </p:pic>
      <p:sp>
        <p:nvSpPr>
          <p:cNvPr id="2" name="Titel 1"/>
          <p:cNvSpPr>
            <a:spLocks noGrp="1"/>
          </p:cNvSpPr>
          <p:nvPr>
            <p:ph type="title"/>
          </p:nvPr>
        </p:nvSpPr>
        <p:spPr>
          <a:xfrm>
            <a:off x="3022875" y="-7108"/>
            <a:ext cx="6211767" cy="830179"/>
          </a:xfrm>
        </p:spPr>
        <p:txBody>
          <a:bodyPr>
            <a:normAutofit/>
          </a:bodyPr>
          <a:lstStyle/>
          <a:p>
            <a:r>
              <a:rPr lang="en-GB" sz="2800" dirty="0">
                <a:solidFill>
                  <a:schemeClr val="bg1"/>
                </a:solidFill>
                <a:ea typeface="Yu Gothic" panose="020B0400000000000000" pitchFamily="34" charset="-128"/>
                <a:cs typeface="Helvetica" charset="0"/>
              </a:rPr>
              <a:t>CLARITY Advanced Urban Screening</a:t>
            </a:r>
          </a:p>
        </p:txBody>
      </p:sp>
      <p:sp>
        <p:nvSpPr>
          <p:cNvPr id="18" name="Textfeld 17"/>
          <p:cNvSpPr txBox="1"/>
          <p:nvPr/>
        </p:nvSpPr>
        <p:spPr>
          <a:xfrm>
            <a:off x="216566" y="6480691"/>
            <a:ext cx="1406154" cy="246221"/>
          </a:xfrm>
          <a:prstGeom prst="rect">
            <a:avLst/>
          </a:prstGeom>
          <a:noFill/>
        </p:spPr>
        <p:txBody>
          <a:bodyPr wrap="none" rtlCol="0">
            <a:spAutoFit/>
          </a:bodyPr>
          <a:lstStyle/>
          <a:p>
            <a:r>
              <a:rPr lang="de-DE" sz="1000" dirty="0">
                <a:solidFill>
                  <a:schemeClr val="bg2">
                    <a:lumMod val="50000"/>
                  </a:schemeClr>
                </a:solidFill>
                <a:latin typeface="Helvetica" charset="0"/>
                <a:ea typeface="Helvetica" charset="0"/>
                <a:cs typeface="Helvetica" charset="0"/>
              </a:rPr>
              <a:t>www.clarity-h2020.eu</a:t>
            </a:r>
          </a:p>
        </p:txBody>
      </p:sp>
      <p:sp>
        <p:nvSpPr>
          <p:cNvPr id="20" name="Foliennummernplatzhalter 19"/>
          <p:cNvSpPr>
            <a:spLocks noGrp="1"/>
          </p:cNvSpPr>
          <p:nvPr>
            <p:ph type="sldNum" sz="quarter" idx="12"/>
          </p:nvPr>
        </p:nvSpPr>
        <p:spPr>
          <a:xfrm>
            <a:off x="6867024" y="6404477"/>
            <a:ext cx="2057400" cy="365125"/>
          </a:xfrm>
        </p:spPr>
        <p:txBody>
          <a:bodyPr/>
          <a:lstStyle/>
          <a:p>
            <a:fld id="{26C17C71-6452-C242-8B70-19AB4699587B}" type="slidenum">
              <a:rPr lang="de-DE" sz="1000" smtClean="0">
                <a:latin typeface="Helvetica" charset="0"/>
                <a:ea typeface="Helvetica" charset="0"/>
                <a:cs typeface="Helvetica" charset="0"/>
              </a:rPr>
              <a:t>15</a:t>
            </a:fld>
            <a:endParaRPr lang="de-DE" sz="1000" dirty="0">
              <a:latin typeface="Helvetica" charset="0"/>
              <a:ea typeface="Helvetica" charset="0"/>
              <a:cs typeface="Helvetica" charset="0"/>
            </a:endParaRPr>
          </a:p>
        </p:txBody>
      </p:sp>
      <p:sp>
        <p:nvSpPr>
          <p:cNvPr id="85" name="CasellaDiTesto 58">
            <a:extLst>
              <a:ext uri="{FF2B5EF4-FFF2-40B4-BE49-F238E27FC236}">
                <a16:creationId xmlns:a16="http://schemas.microsoft.com/office/drawing/2014/main" id="{B2814AE8-83D7-49C0-8107-740DF221167C}"/>
              </a:ext>
            </a:extLst>
          </p:cNvPr>
          <p:cNvSpPr txBox="1"/>
          <p:nvPr/>
        </p:nvSpPr>
        <p:spPr>
          <a:xfrm>
            <a:off x="394177" y="1031744"/>
            <a:ext cx="8211312" cy="461665"/>
          </a:xfrm>
          <a:prstGeom prst="rect">
            <a:avLst/>
          </a:prstGeom>
          <a:noFill/>
        </p:spPr>
        <p:txBody>
          <a:bodyPr wrap="square" rtlCol="0">
            <a:spAutoFit/>
          </a:bodyPr>
          <a:lstStyle/>
          <a:p>
            <a:r>
              <a:rPr lang="de-DE" sz="1200" b="1" u="sng" dirty="0"/>
              <a:t>Screening-Projekt: auf Anfrage berechnet (500 m x 500 m-Auflösung, 3 Emissionsszenarien, 4 Zeiträume, </a:t>
            </a:r>
            <a:br>
              <a:rPr lang="de-DE" sz="1200" b="1" u="sng" dirty="0"/>
            </a:br>
            <a:r>
              <a:rPr lang="de-DE" sz="1200" b="1" u="sng" dirty="0"/>
              <a:t>3 Ereignisse; ca. 15-30 min Berechnungszeit)</a:t>
            </a:r>
            <a:endParaRPr lang="en-GB" sz="1200" u="sng" dirty="0"/>
          </a:p>
        </p:txBody>
      </p:sp>
      <p:sp>
        <p:nvSpPr>
          <p:cNvPr id="84" name="CasellaDiTesto 63">
            <a:extLst>
              <a:ext uri="{FF2B5EF4-FFF2-40B4-BE49-F238E27FC236}">
                <a16:creationId xmlns:a16="http://schemas.microsoft.com/office/drawing/2014/main" id="{D3A2AC68-A405-47E6-A4FC-E1D241CA3373}"/>
              </a:ext>
            </a:extLst>
          </p:cNvPr>
          <p:cNvSpPr txBox="1"/>
          <p:nvPr/>
        </p:nvSpPr>
        <p:spPr>
          <a:xfrm>
            <a:off x="288049" y="3749013"/>
            <a:ext cx="2795559" cy="569387"/>
          </a:xfrm>
          <a:prstGeom prst="rect">
            <a:avLst/>
          </a:prstGeom>
          <a:noFill/>
        </p:spPr>
        <p:txBody>
          <a:bodyPr wrap="square" rtlCol="0">
            <a:spAutoFit/>
          </a:bodyPr>
          <a:lstStyle/>
          <a:p>
            <a:r>
              <a:rPr lang="de-DE" sz="1550" b="1" dirty="0"/>
              <a:t>Gefährdung / </a:t>
            </a:r>
            <a:r>
              <a:rPr lang="de-DE" sz="1550" b="1" dirty="0" err="1"/>
              <a:t>hazard</a:t>
            </a:r>
            <a:endParaRPr lang="de-DE" sz="1550" b="1" dirty="0"/>
          </a:p>
          <a:p>
            <a:r>
              <a:rPr lang="de-DE" sz="1550" dirty="0"/>
              <a:t>(Hitzegefahr, Überflutung)</a:t>
            </a:r>
          </a:p>
        </p:txBody>
      </p:sp>
      <p:sp>
        <p:nvSpPr>
          <p:cNvPr id="89" name="CasellaDiTesto 63">
            <a:extLst>
              <a:ext uri="{FF2B5EF4-FFF2-40B4-BE49-F238E27FC236}">
                <a16:creationId xmlns:a16="http://schemas.microsoft.com/office/drawing/2014/main" id="{6B86FD50-1D3F-49E5-8A68-3D4D4E0B7AD8}"/>
              </a:ext>
            </a:extLst>
          </p:cNvPr>
          <p:cNvSpPr txBox="1"/>
          <p:nvPr/>
        </p:nvSpPr>
        <p:spPr>
          <a:xfrm>
            <a:off x="3299176" y="3769604"/>
            <a:ext cx="2761218" cy="584775"/>
          </a:xfrm>
          <a:prstGeom prst="rect">
            <a:avLst/>
          </a:prstGeom>
          <a:noFill/>
        </p:spPr>
        <p:txBody>
          <a:bodyPr wrap="square" rtlCol="0">
            <a:spAutoFit/>
          </a:bodyPr>
          <a:lstStyle/>
          <a:p>
            <a:r>
              <a:rPr lang="en-GB" sz="1550" b="1" dirty="0"/>
              <a:t>Exposition / exposure</a:t>
            </a:r>
          </a:p>
          <a:p>
            <a:r>
              <a:rPr lang="en-GB" sz="1550" dirty="0"/>
              <a:t>(</a:t>
            </a:r>
            <a:r>
              <a:rPr lang="en-GB" sz="1550" dirty="0" err="1"/>
              <a:t>Bevölkerung</a:t>
            </a:r>
            <a:r>
              <a:rPr lang="en-GB" sz="1550" dirty="0"/>
              <a:t>, </a:t>
            </a:r>
            <a:r>
              <a:rPr lang="en-GB" sz="1550" dirty="0" err="1"/>
              <a:t>Infrastruktur</a:t>
            </a:r>
            <a:r>
              <a:rPr lang="en-GB" sz="1550" dirty="0"/>
              <a:t>)</a:t>
            </a:r>
          </a:p>
        </p:txBody>
      </p:sp>
      <p:sp>
        <p:nvSpPr>
          <p:cNvPr id="90" name="Textfeld 89">
            <a:extLst>
              <a:ext uri="{FF2B5EF4-FFF2-40B4-BE49-F238E27FC236}">
                <a16:creationId xmlns:a16="http://schemas.microsoft.com/office/drawing/2014/main" id="{DC8DC9F8-0632-4BB9-937C-6D971AB664A5}"/>
              </a:ext>
            </a:extLst>
          </p:cNvPr>
          <p:cNvSpPr txBox="1"/>
          <p:nvPr/>
        </p:nvSpPr>
        <p:spPr>
          <a:xfrm>
            <a:off x="5516166" y="1984679"/>
            <a:ext cx="232589" cy="1569660"/>
          </a:xfrm>
          <a:prstGeom prst="rect">
            <a:avLst/>
          </a:prstGeom>
          <a:noFill/>
        </p:spPr>
        <p:txBody>
          <a:bodyPr wrap="square" rtlCol="0">
            <a:spAutoFit/>
          </a:bodyPr>
          <a:lstStyle/>
          <a:p>
            <a:r>
              <a:rPr lang="de-DE" sz="9600" b="1" dirty="0">
                <a:solidFill>
                  <a:schemeClr val="bg1">
                    <a:lumMod val="50000"/>
                  </a:schemeClr>
                </a:solidFill>
                <a:latin typeface="Arial Black" panose="020B0A04020102020204" pitchFamily="34" charset="0"/>
              </a:rPr>
              <a:t>=</a:t>
            </a:r>
          </a:p>
        </p:txBody>
      </p:sp>
      <p:sp>
        <p:nvSpPr>
          <p:cNvPr id="93" name="CasellaDiTesto 63">
            <a:extLst>
              <a:ext uri="{FF2B5EF4-FFF2-40B4-BE49-F238E27FC236}">
                <a16:creationId xmlns:a16="http://schemas.microsoft.com/office/drawing/2014/main" id="{32EDF251-4241-42AB-A1E4-171FA78ECA49}"/>
              </a:ext>
            </a:extLst>
          </p:cNvPr>
          <p:cNvSpPr txBox="1"/>
          <p:nvPr/>
        </p:nvSpPr>
        <p:spPr>
          <a:xfrm>
            <a:off x="6297683" y="3773237"/>
            <a:ext cx="2795558" cy="584775"/>
          </a:xfrm>
          <a:prstGeom prst="rect">
            <a:avLst/>
          </a:prstGeom>
          <a:noFill/>
        </p:spPr>
        <p:txBody>
          <a:bodyPr wrap="square" rtlCol="0">
            <a:spAutoFit/>
          </a:bodyPr>
          <a:lstStyle/>
          <a:p>
            <a:r>
              <a:rPr lang="en-GB" sz="1550" b="1" dirty="0" err="1"/>
              <a:t>Auswirkung</a:t>
            </a:r>
            <a:r>
              <a:rPr lang="en-GB" sz="1550" b="1" dirty="0"/>
              <a:t> / impact</a:t>
            </a:r>
          </a:p>
          <a:p>
            <a:r>
              <a:rPr lang="en-GB" sz="1550" dirty="0"/>
              <a:t>(</a:t>
            </a:r>
            <a:r>
              <a:rPr lang="en-GB" sz="1550" dirty="0" err="1"/>
              <a:t>Komfort</a:t>
            </a:r>
            <a:r>
              <a:rPr lang="en-GB" sz="1550" dirty="0"/>
              <a:t>, </a:t>
            </a:r>
            <a:r>
              <a:rPr lang="en-GB" sz="1550" dirty="0" err="1"/>
              <a:t>Mortalität</a:t>
            </a:r>
            <a:r>
              <a:rPr lang="en-GB" sz="1550" dirty="0"/>
              <a:t>, </a:t>
            </a:r>
            <a:r>
              <a:rPr lang="en-GB" sz="1550" dirty="0" err="1"/>
              <a:t>Kosten</a:t>
            </a:r>
            <a:r>
              <a:rPr lang="en-GB" sz="1550" dirty="0"/>
              <a:t>)</a:t>
            </a:r>
          </a:p>
        </p:txBody>
      </p:sp>
      <p:sp>
        <p:nvSpPr>
          <p:cNvPr id="3" name="Textfeld 2">
            <a:extLst>
              <a:ext uri="{FF2B5EF4-FFF2-40B4-BE49-F238E27FC236}">
                <a16:creationId xmlns:a16="http://schemas.microsoft.com/office/drawing/2014/main" id="{B0632F79-2147-4184-B8D4-C98D524876DE}"/>
              </a:ext>
            </a:extLst>
          </p:cNvPr>
          <p:cNvSpPr txBox="1"/>
          <p:nvPr/>
        </p:nvSpPr>
        <p:spPr>
          <a:xfrm>
            <a:off x="394177" y="4754579"/>
            <a:ext cx="8269705" cy="1754326"/>
          </a:xfrm>
          <a:prstGeom prst="rect">
            <a:avLst/>
          </a:prstGeom>
          <a:noFill/>
        </p:spPr>
        <p:txBody>
          <a:bodyPr wrap="square" rtlCol="0">
            <a:spAutoFit/>
          </a:bodyPr>
          <a:lstStyle/>
          <a:p>
            <a:pPr marL="285750" indent="-285750">
              <a:buFont typeface="Wingdings" panose="05000000000000000000" pitchFamily="2" charset="2"/>
              <a:buChar char="§"/>
            </a:pPr>
            <a:r>
              <a:rPr lang="de-DE" dirty="0"/>
              <a:t>Einfach einsetzbar</a:t>
            </a:r>
          </a:p>
          <a:p>
            <a:pPr marL="285750" indent="-285750">
              <a:buFont typeface="Wingdings" panose="05000000000000000000" pitchFamily="2" charset="2"/>
              <a:buChar char="§"/>
            </a:pPr>
            <a:r>
              <a:rPr lang="de-DE" dirty="0"/>
              <a:t>Rasche Ergebnisse</a:t>
            </a:r>
          </a:p>
          <a:p>
            <a:pPr marL="285750" indent="-285750">
              <a:buFont typeface="Wingdings" panose="05000000000000000000" pitchFamily="2" charset="2"/>
              <a:buChar char="§"/>
            </a:pPr>
            <a:r>
              <a:rPr lang="de-DE" dirty="0"/>
              <a:t>Kostengünstig, daher auch für kleinere Städte bzw. Projekte einsetzbar</a:t>
            </a:r>
          </a:p>
          <a:p>
            <a:r>
              <a:rPr lang="de-DE" dirty="0"/>
              <a:t> </a:t>
            </a:r>
          </a:p>
          <a:p>
            <a:r>
              <a:rPr lang="de-DE" dirty="0"/>
              <a:t>Die Berechnung ist in über 400 europäischen Städten und deren Umgebung  bis zu 70 km Umkreis möglich.</a:t>
            </a:r>
          </a:p>
        </p:txBody>
      </p:sp>
      <p:pic>
        <p:nvPicPr>
          <p:cNvPr id="4" name="Grafik 3">
            <a:extLst>
              <a:ext uri="{FF2B5EF4-FFF2-40B4-BE49-F238E27FC236}">
                <a16:creationId xmlns:a16="http://schemas.microsoft.com/office/drawing/2014/main" id="{D2360724-8C9C-4421-AEA9-2F27DB788BF4}"/>
              </a:ext>
            </a:extLst>
          </p:cNvPr>
          <p:cNvPicPr>
            <a:picLocks noChangeAspect="1"/>
          </p:cNvPicPr>
          <p:nvPr/>
        </p:nvPicPr>
        <p:blipFill rotWithShape="1">
          <a:blip r:embed="rId5"/>
          <a:srcRect r="16288" b="4174"/>
          <a:stretch/>
        </p:blipFill>
        <p:spPr>
          <a:xfrm>
            <a:off x="417464" y="1637740"/>
            <a:ext cx="2206466" cy="1997868"/>
          </a:xfrm>
          <a:prstGeom prst="rect">
            <a:avLst/>
          </a:prstGeom>
        </p:spPr>
      </p:pic>
      <p:pic>
        <p:nvPicPr>
          <p:cNvPr id="5" name="Grafik 4">
            <a:extLst>
              <a:ext uri="{FF2B5EF4-FFF2-40B4-BE49-F238E27FC236}">
                <a16:creationId xmlns:a16="http://schemas.microsoft.com/office/drawing/2014/main" id="{350E224D-D9A2-4042-9D9A-82297E7E7EA9}"/>
              </a:ext>
            </a:extLst>
          </p:cNvPr>
          <p:cNvPicPr>
            <a:picLocks noChangeAspect="1"/>
          </p:cNvPicPr>
          <p:nvPr/>
        </p:nvPicPr>
        <p:blipFill rotWithShape="1">
          <a:blip r:embed="rId6"/>
          <a:srcRect r="12912"/>
          <a:stretch/>
        </p:blipFill>
        <p:spPr>
          <a:xfrm>
            <a:off x="3385152" y="1641654"/>
            <a:ext cx="2183153" cy="2059848"/>
          </a:xfrm>
          <a:prstGeom prst="rect">
            <a:avLst/>
          </a:prstGeom>
        </p:spPr>
      </p:pic>
      <p:sp>
        <p:nvSpPr>
          <p:cNvPr id="88" name="Kreuz 87">
            <a:extLst>
              <a:ext uri="{FF2B5EF4-FFF2-40B4-BE49-F238E27FC236}">
                <a16:creationId xmlns:a16="http://schemas.microsoft.com/office/drawing/2014/main" id="{A71D7B0C-4590-4F42-8360-22A5F1C64FC5}"/>
              </a:ext>
            </a:extLst>
          </p:cNvPr>
          <p:cNvSpPr/>
          <p:nvPr/>
        </p:nvSpPr>
        <p:spPr>
          <a:xfrm rot="18890823">
            <a:off x="2666775" y="2384362"/>
            <a:ext cx="710425" cy="704140"/>
          </a:xfrm>
          <a:prstGeom prst="plus">
            <a:avLst>
              <a:gd name="adj" fmla="val 37941"/>
            </a:avLst>
          </a:prstGeom>
          <a:solidFill>
            <a:schemeClr val="tx1">
              <a:lumMod val="50000"/>
              <a:lumOff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307EBE40-4B85-47BB-AB48-3CAF5E7A14F6}"/>
              </a:ext>
            </a:extLst>
          </p:cNvPr>
          <p:cNvPicPr>
            <a:picLocks noChangeAspect="1"/>
          </p:cNvPicPr>
          <p:nvPr/>
        </p:nvPicPr>
        <p:blipFill rotWithShape="1">
          <a:blip r:embed="rId7"/>
          <a:srcRect r="12919"/>
          <a:stretch/>
        </p:blipFill>
        <p:spPr>
          <a:xfrm>
            <a:off x="6455710" y="1602018"/>
            <a:ext cx="2149780" cy="2042135"/>
          </a:xfrm>
          <a:prstGeom prst="rect">
            <a:avLst/>
          </a:prstGeom>
        </p:spPr>
      </p:pic>
    </p:spTree>
    <p:extLst>
      <p:ext uri="{BB962C8B-B14F-4D97-AF65-F5344CB8AC3E}">
        <p14:creationId xmlns:p14="http://schemas.microsoft.com/office/powerpoint/2010/main" val="3966048930"/>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7B8B8-FAD2-465A-88B0-A44CEEF67165}"/>
              </a:ext>
            </a:extLst>
          </p:cNvPr>
          <p:cNvSpPr>
            <a:spLocks noGrp="1"/>
          </p:cNvSpPr>
          <p:nvPr>
            <p:ph type="title"/>
          </p:nvPr>
        </p:nvSpPr>
        <p:spPr>
          <a:xfrm>
            <a:off x="2876550" y="261576"/>
            <a:ext cx="5809890" cy="387798"/>
          </a:xfrm>
        </p:spPr>
        <p:txBody>
          <a:bodyPr/>
          <a:lstStyle/>
          <a:p>
            <a:r>
              <a:rPr lang="de-DE" sz="2800" dirty="0">
                <a:solidFill>
                  <a:schemeClr val="bg1"/>
                </a:solidFill>
              </a:rPr>
              <a:t>Ausblick</a:t>
            </a:r>
          </a:p>
        </p:txBody>
      </p:sp>
      <p:sp>
        <p:nvSpPr>
          <p:cNvPr id="4" name="Textfeld 3">
            <a:extLst>
              <a:ext uri="{FF2B5EF4-FFF2-40B4-BE49-F238E27FC236}">
                <a16:creationId xmlns:a16="http://schemas.microsoft.com/office/drawing/2014/main" id="{2CD27C2C-A913-4BC0-A664-2EB9DE0E0CFA}"/>
              </a:ext>
            </a:extLst>
          </p:cNvPr>
          <p:cNvSpPr txBox="1"/>
          <p:nvPr/>
        </p:nvSpPr>
        <p:spPr>
          <a:xfrm>
            <a:off x="437147" y="1188419"/>
            <a:ext cx="8269705" cy="5355312"/>
          </a:xfrm>
          <a:prstGeom prst="rect">
            <a:avLst/>
          </a:prstGeom>
          <a:noFill/>
        </p:spPr>
        <p:txBody>
          <a:bodyPr wrap="square" rtlCol="0">
            <a:spAutoFit/>
          </a:bodyPr>
          <a:lstStyle/>
          <a:p>
            <a:r>
              <a:rPr lang="de-DE" dirty="0"/>
              <a:t>Sechs CLARITY Webinare finden demnächst statt, folgende könnten Sie interessieren: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a:t>
            </a:r>
            <a:r>
              <a:rPr lang="de-DE" dirty="0">
                <a:hlinkClick r:id="rId2"/>
              </a:rPr>
              <a:t>https://events.myclimateservices.eu/</a:t>
            </a:r>
            <a:r>
              <a:rPr lang="de-DE" dirty="0"/>
              <a:t>)</a:t>
            </a:r>
          </a:p>
          <a:p>
            <a:endParaRPr lang="de-DE" dirty="0"/>
          </a:p>
          <a:p>
            <a:pPr algn="just"/>
            <a:r>
              <a:rPr lang="de-DE" dirty="0"/>
              <a:t>Auskunft und Anmeldung : </a:t>
            </a:r>
            <a:r>
              <a:rPr lang="de-DE" dirty="0">
                <a:hlinkClick r:id="rId2"/>
              </a:rPr>
              <a:t>https://events.myclimateservices.eu/</a:t>
            </a:r>
            <a:endParaRPr lang="de-DE" dirty="0"/>
          </a:p>
          <a:p>
            <a:pPr algn="just"/>
            <a:r>
              <a:rPr lang="de-DE" dirty="0"/>
              <a:t>Bisherige Webinare: </a:t>
            </a:r>
            <a:r>
              <a:rPr lang="de-DE" dirty="0">
                <a:hlinkClick r:id="rId3"/>
              </a:rPr>
              <a:t>https://www.gotostage.com/channel/climate-adaptation</a:t>
            </a:r>
            <a:endParaRPr lang="de-DE" dirty="0"/>
          </a:p>
          <a:p>
            <a:pPr algn="just"/>
            <a:endParaRPr lang="de-DE" dirty="0"/>
          </a:p>
          <a:p>
            <a:pPr algn="just"/>
            <a:endParaRPr lang="de-DE" dirty="0"/>
          </a:p>
          <a:p>
            <a:pPr algn="just"/>
            <a:r>
              <a:rPr lang="de-DE" b="1" i="1" dirty="0"/>
              <a:t>Zukunftsvision:</a:t>
            </a:r>
            <a:r>
              <a:rPr lang="de-DE" i="1" dirty="0"/>
              <a:t> Eine operative, an einzelne Regionen angepasste, Screening-Service zur Bewertung der Klimaverträglichkeit und Anpassungsplanung (auch) für kleinere Gemeinden und Infrastrukturprojekte.</a:t>
            </a:r>
          </a:p>
        </p:txBody>
      </p:sp>
      <p:graphicFrame>
        <p:nvGraphicFramePr>
          <p:cNvPr id="5" name="Tabelle 5">
            <a:extLst>
              <a:ext uri="{FF2B5EF4-FFF2-40B4-BE49-F238E27FC236}">
                <a16:creationId xmlns:a16="http://schemas.microsoft.com/office/drawing/2014/main" id="{84817EF4-6D4D-4FF0-A531-B357807094CF}"/>
              </a:ext>
            </a:extLst>
          </p:cNvPr>
          <p:cNvGraphicFramePr>
            <a:graphicFrameLocks noGrp="1"/>
          </p:cNvGraphicFramePr>
          <p:nvPr/>
        </p:nvGraphicFramePr>
        <p:xfrm>
          <a:off x="518159" y="1872488"/>
          <a:ext cx="8093103" cy="2454317"/>
        </p:xfrm>
        <a:graphic>
          <a:graphicData uri="http://schemas.openxmlformats.org/drawingml/2006/table">
            <a:tbl>
              <a:tblPr firstRow="1" bandRow="1">
                <a:tableStyleId>{5C22544A-7EE6-4342-B048-85BDC9FD1C3A}</a:tableStyleId>
              </a:tblPr>
              <a:tblGrid>
                <a:gridCol w="1366300">
                  <a:extLst>
                    <a:ext uri="{9D8B030D-6E8A-4147-A177-3AD203B41FA5}">
                      <a16:colId xmlns:a16="http://schemas.microsoft.com/office/drawing/2014/main" val="212087401"/>
                    </a:ext>
                  </a:extLst>
                </a:gridCol>
                <a:gridCol w="6726803">
                  <a:extLst>
                    <a:ext uri="{9D8B030D-6E8A-4147-A177-3AD203B41FA5}">
                      <a16:colId xmlns:a16="http://schemas.microsoft.com/office/drawing/2014/main" val="2149202630"/>
                    </a:ext>
                  </a:extLst>
                </a:gridCol>
              </a:tblGrid>
              <a:tr h="381677">
                <a:tc>
                  <a:txBody>
                    <a:bodyPr/>
                    <a:lstStyle/>
                    <a:p>
                      <a:r>
                        <a:rPr lang="de-DE" dirty="0"/>
                        <a:t>Datum</a:t>
                      </a:r>
                    </a:p>
                  </a:txBody>
                  <a:tcPr/>
                </a:tc>
                <a:tc>
                  <a:txBody>
                    <a:bodyPr/>
                    <a:lstStyle/>
                    <a:p>
                      <a:r>
                        <a:rPr lang="de-DE" dirty="0"/>
                        <a:t>Webinar</a:t>
                      </a:r>
                    </a:p>
                  </a:txBody>
                  <a:tcPr/>
                </a:tc>
                <a:extLst>
                  <a:ext uri="{0D108BD9-81ED-4DB2-BD59-A6C34878D82A}">
                    <a16:rowId xmlns:a16="http://schemas.microsoft.com/office/drawing/2014/main" val="2865184804"/>
                  </a:ext>
                </a:extLst>
              </a:tr>
              <a:tr h="381677">
                <a:tc>
                  <a:txBody>
                    <a:bodyPr/>
                    <a:lstStyle/>
                    <a:p>
                      <a:r>
                        <a:rPr lang="de-DE" dirty="0"/>
                        <a:t>24.09.2020</a:t>
                      </a:r>
                    </a:p>
                  </a:txBody>
                  <a:tcPr/>
                </a:tc>
                <a:tc>
                  <a:txBody>
                    <a:bodyPr/>
                    <a:lstStyle/>
                    <a:p>
                      <a:r>
                        <a:rPr lang="de-DE" sz="1600" b="1" dirty="0"/>
                        <a:t>In meiner Region: Linz, Österreich" (2)</a:t>
                      </a:r>
                    </a:p>
                    <a:p>
                      <a:r>
                        <a:rPr lang="de-DE" sz="1400" i="1" dirty="0"/>
                        <a:t>Auswirkungen des Klimawandels und Klimaanpassung in Linz</a:t>
                      </a:r>
                    </a:p>
                  </a:txBody>
                  <a:tcPr/>
                </a:tc>
                <a:extLst>
                  <a:ext uri="{0D108BD9-81ED-4DB2-BD59-A6C34878D82A}">
                    <a16:rowId xmlns:a16="http://schemas.microsoft.com/office/drawing/2014/main" val="4231345949"/>
                  </a:ext>
                </a:extLst>
              </a:tr>
              <a:tr h="381677">
                <a:tc>
                  <a:txBody>
                    <a:bodyPr/>
                    <a:lstStyle/>
                    <a:p>
                      <a:r>
                        <a:rPr lang="de-DE" dirty="0"/>
                        <a:t>29.09.2020</a:t>
                      </a:r>
                    </a:p>
                  </a:txBody>
                  <a:tcPr/>
                </a:tc>
                <a:tc>
                  <a:txBody>
                    <a:bodyPr/>
                    <a:lstStyle/>
                    <a:p>
                      <a:r>
                        <a:rPr lang="en-US" sz="1600" b="1" dirty="0"/>
                        <a:t>Climate Adaptation in Transport Networks: Roads and Railroads</a:t>
                      </a:r>
                    </a:p>
                    <a:p>
                      <a:r>
                        <a:rPr lang="en-US" sz="1400" i="1" dirty="0"/>
                        <a:t>Evaluating the Climate related risks and deciding how to proceed in terms of maintenance and long term investments with CLARITY “transport” service</a:t>
                      </a:r>
                      <a:endParaRPr lang="de-DE" sz="1400" i="1" dirty="0"/>
                    </a:p>
                  </a:txBody>
                  <a:tcPr/>
                </a:tc>
                <a:extLst>
                  <a:ext uri="{0D108BD9-81ED-4DB2-BD59-A6C34878D82A}">
                    <a16:rowId xmlns:a16="http://schemas.microsoft.com/office/drawing/2014/main" val="2751657866"/>
                  </a:ext>
                </a:extLst>
              </a:tr>
              <a:tr h="381677">
                <a:tc>
                  <a:txBody>
                    <a:bodyPr/>
                    <a:lstStyle/>
                    <a:p>
                      <a:r>
                        <a:rPr lang="de-DE" dirty="0"/>
                        <a:t>08.10.2020</a:t>
                      </a:r>
                    </a:p>
                  </a:txBody>
                  <a:tcPr/>
                </a:tc>
                <a:tc>
                  <a:txBody>
                    <a:bodyPr/>
                    <a:lstStyle/>
                    <a:p>
                      <a:pPr marL="0" algn="l" defTabSz="914400" rtl="0" eaLnBrk="1" latinLnBrk="0" hangingPunct="1"/>
                      <a:r>
                        <a:rPr lang="de-DE" sz="1600" b="1" kern="1200" dirty="0">
                          <a:solidFill>
                            <a:schemeClr val="dk1"/>
                          </a:solidFill>
                          <a:latin typeface="+mn-lt"/>
                          <a:ea typeface="+mn-ea"/>
                          <a:cs typeface="+mn-cs"/>
                        </a:rPr>
                        <a:t>Clarity4ClimateResilience: </a:t>
                      </a:r>
                      <a:r>
                        <a:rPr lang="de-DE" sz="1600" b="1" kern="1200" dirty="0" err="1">
                          <a:solidFill>
                            <a:schemeClr val="dk1"/>
                          </a:solidFill>
                          <a:latin typeface="+mn-lt"/>
                          <a:ea typeface="+mn-ea"/>
                          <a:cs typeface="+mn-cs"/>
                        </a:rPr>
                        <a:t>Advanced</a:t>
                      </a:r>
                      <a:r>
                        <a:rPr lang="de-DE" sz="1600" b="1" kern="1200" dirty="0">
                          <a:solidFill>
                            <a:schemeClr val="dk1"/>
                          </a:solidFill>
                          <a:latin typeface="+mn-lt"/>
                          <a:ea typeface="+mn-ea"/>
                          <a:cs typeface="+mn-cs"/>
                        </a:rPr>
                        <a:t> Urban Screening Tutorial</a:t>
                      </a:r>
                    </a:p>
                    <a:p>
                      <a:pPr marL="0" algn="l" defTabSz="914400" rtl="0" eaLnBrk="1" latinLnBrk="0" hangingPunct="1"/>
                      <a:r>
                        <a:rPr lang="en-US" sz="1400" b="0" i="1" kern="1200" dirty="0">
                          <a:solidFill>
                            <a:schemeClr val="dk1"/>
                          </a:solidFill>
                          <a:latin typeface="+mn-lt"/>
                          <a:ea typeface="+mn-ea"/>
                          <a:cs typeface="+mn-cs"/>
                        </a:rPr>
                        <a:t>How and why to use the "Advanced Urban Screening" function of the  CLARITY Climate Service Information System</a:t>
                      </a:r>
                      <a:endParaRPr lang="de-DE" sz="1400" b="0" i="1" kern="1200" dirty="0">
                        <a:solidFill>
                          <a:schemeClr val="dk1"/>
                        </a:solidFill>
                        <a:latin typeface="+mn-lt"/>
                        <a:ea typeface="+mn-ea"/>
                        <a:cs typeface="+mn-cs"/>
                      </a:endParaRPr>
                    </a:p>
                  </a:txBody>
                  <a:tcPr/>
                </a:tc>
                <a:extLst>
                  <a:ext uri="{0D108BD9-81ED-4DB2-BD59-A6C34878D82A}">
                    <a16:rowId xmlns:a16="http://schemas.microsoft.com/office/drawing/2014/main" val="1040848880"/>
                  </a:ext>
                </a:extLst>
              </a:tr>
            </a:tbl>
          </a:graphicData>
        </a:graphic>
      </p:graphicFrame>
    </p:spTree>
    <p:extLst>
      <p:ext uri="{BB962C8B-B14F-4D97-AF65-F5344CB8AC3E}">
        <p14:creationId xmlns:p14="http://schemas.microsoft.com/office/powerpoint/2010/main" val="3202766101"/>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FF2178-4D09-4134-8A92-55ECF8F28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15576" cy="6858000"/>
          </a:xfrm>
          <a:prstGeom prst="rect">
            <a:avLst/>
          </a:prstGeom>
        </p:spPr>
      </p:pic>
      <p:pic>
        <p:nvPicPr>
          <p:cNvPr id="1215" name="Bild 4"/>
          <p:cNvPicPr/>
          <p:nvPr/>
        </p:nvPicPr>
        <p:blipFill>
          <a:blip r:embed="rId4"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1217" name="Line 9"/>
          <p:cNvSpPr/>
          <p:nvPr/>
        </p:nvSpPr>
        <p:spPr>
          <a:xfrm>
            <a:off x="3229474" y="175700"/>
            <a:ext cx="0" cy="405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sp>
        <p:nvSpPr>
          <p:cNvPr id="1216" name="CustomShape 8"/>
          <p:cNvSpPr/>
          <p:nvPr/>
        </p:nvSpPr>
        <p:spPr>
          <a:xfrm>
            <a:off x="0" y="2784123"/>
            <a:ext cx="10315576" cy="644877"/>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de-DE" sz="3600" spc="-1" dirty="0">
                <a:solidFill>
                  <a:srgbClr val="FFFFFF"/>
                </a:solidFill>
              </a:rPr>
              <a:t>Vielen Dank!</a:t>
            </a:r>
            <a:endParaRPr lang="de-DE" sz="2400" b="0" strike="noStrike" spc="-1" dirty="0">
              <a:solidFill>
                <a:srgbClr val="FFFFFF"/>
              </a:solidFill>
              <a:latin typeface="Arial"/>
              <a:ea typeface="Arial"/>
            </a:endParaRPr>
          </a:p>
        </p:txBody>
      </p:sp>
    </p:spTree>
    <p:extLst>
      <p:ext uri="{BB962C8B-B14F-4D97-AF65-F5344CB8AC3E}">
        <p14:creationId xmlns:p14="http://schemas.microsoft.com/office/powerpoint/2010/main" val="2540776854"/>
      </p:ext>
    </p:extLst>
  </p:cSld>
  <p:clrMapOvr>
    <a:masterClrMapping/>
  </p:clrMapOvr>
  <p:transition spd="slow" advTm="5099">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89471" y="933855"/>
            <a:ext cx="8581400" cy="5500408"/>
          </a:xfrm>
          <a:prstGeom prst="rect">
            <a:avLst/>
          </a:prstGeom>
          <a:solidFill>
            <a:srgbClr val="FFFFFF">
              <a:alpha val="60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38" name="CustomShape 1"/>
          <p:cNvSpPr/>
          <p:nvPr/>
        </p:nvSpPr>
        <p:spPr>
          <a:xfrm>
            <a:off x="682559" y="1425299"/>
            <a:ext cx="8171970" cy="46446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numCol="2">
            <a:normAutofit fontScale="97500"/>
          </a:bodyPr>
          <a:lstStyle/>
          <a:p>
            <a:pPr>
              <a:lnSpc>
                <a:spcPct val="90000"/>
              </a:lnSpc>
              <a:spcBef>
                <a:spcPts val="1001"/>
              </a:spcBef>
            </a:pPr>
            <a:r>
              <a:rPr lang="de-DE" sz="1600" b="1" spc="-1" dirty="0">
                <a:solidFill>
                  <a:schemeClr val="tx1">
                    <a:lumMod val="50000"/>
                    <a:lumOff val="50000"/>
                  </a:schemeClr>
                </a:solidFill>
                <a:latin typeface="+mj-lt"/>
                <a:cs typeface="Calibri" panose="020F0502020204030204" pitchFamily="34" charset="0"/>
              </a:rPr>
              <a:t>Digital Resilient Cities Unit</a:t>
            </a:r>
            <a:br>
              <a:rPr lang="de-DE" sz="1600" b="1" spc="-1" dirty="0">
                <a:solidFill>
                  <a:schemeClr val="tx1">
                    <a:lumMod val="50000"/>
                    <a:lumOff val="50000"/>
                  </a:schemeClr>
                </a:solidFill>
                <a:latin typeface="+mj-lt"/>
                <a:cs typeface="Calibri" panose="020F0502020204030204" pitchFamily="34" charset="0"/>
              </a:rPr>
            </a:br>
            <a:r>
              <a:rPr lang="de-DE" sz="1600" b="1" spc="-1" dirty="0">
                <a:solidFill>
                  <a:srgbClr val="000000"/>
                </a:solidFill>
                <a:latin typeface="+mj-lt"/>
                <a:cs typeface="Calibri" panose="020F0502020204030204" pitchFamily="34" charset="0"/>
              </a:rPr>
              <a:t> (</a:t>
            </a:r>
            <a:r>
              <a:rPr lang="de-DE" sz="1600" b="1" u="sng" spc="-1" dirty="0">
                <a:solidFill>
                  <a:srgbClr val="0563C1"/>
                </a:solidFill>
                <a:latin typeface="+mj-lt"/>
                <a:cs typeface="Calibri" panose="020F0502020204030204" pitchFamily="34" charset="0"/>
              </a:rPr>
              <a:t>https://www.ait.ac.at/loesungen/digital-resilient-cities-and-regions/</a:t>
            </a:r>
            <a:r>
              <a:rPr lang="de-DE" sz="1600" b="1" spc="-1" dirty="0">
                <a:solidFill>
                  <a:srgbClr val="000000"/>
                </a:solidFill>
                <a:latin typeface="+mj-lt"/>
                <a:cs typeface="Calibri" panose="020F0502020204030204" pitchFamily="34" charset="0"/>
              </a:rPr>
              <a:t>)</a:t>
            </a:r>
          </a:p>
          <a:p>
            <a:pPr marL="285750" indent="-285750">
              <a:spcBef>
                <a:spcPts val="1001"/>
              </a:spcBef>
              <a:buFont typeface="Arial" panose="020B0604020202020204" pitchFamily="34" charset="0"/>
              <a:buChar char="•"/>
            </a:pPr>
            <a:r>
              <a:rPr lang="de-DE" sz="1400" i="1" spc="-1" dirty="0">
                <a:solidFill>
                  <a:srgbClr val="000000"/>
                </a:solidFill>
                <a:latin typeface="+mj-lt"/>
                <a:cs typeface="Calibri" panose="020F0502020204030204" pitchFamily="34" charset="0"/>
              </a:rPr>
              <a:t>Wolfgang Loibl, </a:t>
            </a:r>
            <a:r>
              <a:rPr lang="de-DE" sz="1400" i="1" u="sng" spc="-1" dirty="0">
                <a:solidFill>
                  <a:srgbClr val="0563C1"/>
                </a:solidFill>
                <a:latin typeface="+mj-lt"/>
                <a:cs typeface="Calibri" panose="020F0502020204030204" pitchFamily="34" charset="0"/>
                <a:hlinkClick r:id="rId2"/>
              </a:rPr>
              <a:t>wolfgang.loibl@ait.ac.at</a:t>
            </a:r>
            <a:endParaRPr lang="de-DE" sz="1400" i="1" spc="-1" dirty="0">
              <a:latin typeface="+mj-lt"/>
              <a:cs typeface="Calibri" panose="020F0502020204030204" pitchFamily="34" charset="0"/>
            </a:endParaRPr>
          </a:p>
          <a:p>
            <a:pPr marL="285750" indent="-285750">
              <a:spcBef>
                <a:spcPts val="1001"/>
              </a:spcBef>
              <a:buFont typeface="Arial" panose="020B0604020202020204" pitchFamily="34" charset="0"/>
              <a:buChar char="•"/>
            </a:pPr>
            <a:r>
              <a:rPr lang="de-DE" sz="1400" i="1" spc="-1" dirty="0">
                <a:solidFill>
                  <a:srgbClr val="000000"/>
                </a:solidFill>
                <a:latin typeface="+mj-lt"/>
                <a:cs typeface="Calibri" panose="020F0502020204030204" pitchFamily="34" charset="0"/>
              </a:rPr>
              <a:t>Tanja Tötzer, </a:t>
            </a:r>
            <a:r>
              <a:rPr lang="de-DE" sz="1400" i="1" u="sng" spc="-1" dirty="0">
                <a:solidFill>
                  <a:srgbClr val="0563C1"/>
                </a:solidFill>
                <a:latin typeface="+mj-lt"/>
                <a:cs typeface="Calibri" panose="020F0502020204030204" pitchFamily="34" charset="0"/>
                <a:hlinkClick r:id="rId3"/>
              </a:rPr>
              <a:t>tanja.toetzer@ait.ac.at</a:t>
            </a:r>
            <a:endParaRPr lang="de-DE" sz="1400" i="1" spc="-1" dirty="0">
              <a:latin typeface="+mj-lt"/>
              <a:cs typeface="Calibri" panose="020F0502020204030204" pitchFamily="34" charset="0"/>
            </a:endParaRPr>
          </a:p>
          <a:p>
            <a:pPr marL="285750" indent="-285750">
              <a:spcBef>
                <a:spcPts val="1001"/>
              </a:spcBef>
              <a:buFont typeface="Arial" panose="020B0604020202020204" pitchFamily="34" charset="0"/>
              <a:buChar char="•"/>
            </a:pPr>
            <a:r>
              <a:rPr lang="de-DE" sz="1400" i="1" spc="-1" dirty="0">
                <a:solidFill>
                  <a:srgbClr val="000000"/>
                </a:solidFill>
                <a:latin typeface="+mj-lt"/>
                <a:cs typeface="Calibri" panose="020F0502020204030204" pitchFamily="34" charset="0"/>
              </a:rPr>
              <a:t>Milena Vuckovic, </a:t>
            </a:r>
            <a:r>
              <a:rPr lang="de-DE" sz="1400" i="1" spc="-1" dirty="0">
                <a:solidFill>
                  <a:srgbClr val="000000"/>
                </a:solidFill>
                <a:latin typeface="+mj-lt"/>
                <a:cs typeface="Calibri" panose="020F0502020204030204" pitchFamily="34" charset="0"/>
                <a:hlinkClick r:id="rId4"/>
              </a:rPr>
              <a:t>milena.vucovic@ait.ac.at</a:t>
            </a:r>
            <a:endParaRPr lang="de-DE" sz="1400" i="1" spc="-1" dirty="0">
              <a:solidFill>
                <a:srgbClr val="000000"/>
              </a:solidFill>
              <a:latin typeface="+mj-lt"/>
              <a:cs typeface="Calibri" panose="020F0502020204030204" pitchFamily="34" charset="0"/>
            </a:endParaRPr>
          </a:p>
          <a:p>
            <a:pPr marL="285750" indent="-285750">
              <a:spcBef>
                <a:spcPts val="1001"/>
              </a:spcBef>
              <a:buFont typeface="Arial" panose="020B0604020202020204" pitchFamily="34" charset="0"/>
              <a:buChar char="•"/>
            </a:pPr>
            <a:r>
              <a:rPr lang="de-DE" sz="1400" i="1" spc="-1" dirty="0">
                <a:solidFill>
                  <a:srgbClr val="000000"/>
                </a:solidFill>
                <a:latin typeface="+mj-lt"/>
                <a:cs typeface="Calibri" panose="020F0502020204030204" pitchFamily="34" charset="0"/>
              </a:rPr>
              <a:t>Romana Stollnberger,  </a:t>
            </a:r>
            <a:r>
              <a:rPr lang="de-DE" sz="1400" i="1" spc="-1" dirty="0">
                <a:solidFill>
                  <a:srgbClr val="000000"/>
                </a:solidFill>
                <a:latin typeface="+mj-lt"/>
                <a:cs typeface="Calibri" panose="020F0502020204030204" pitchFamily="34" charset="0"/>
                <a:hlinkClick r:id="rId5"/>
              </a:rPr>
              <a:t>romana.stollnberger@ait.ac.at</a:t>
            </a:r>
            <a:endParaRPr lang="de-DE" sz="1400" i="1" u="sng" spc="-1" dirty="0">
              <a:solidFill>
                <a:srgbClr val="0563C1"/>
              </a:solidFill>
              <a:latin typeface="+mj-lt"/>
              <a:cs typeface="Calibri" panose="020F0502020204030204" pitchFamily="34" charset="0"/>
            </a:endParaRPr>
          </a:p>
          <a:p>
            <a:pPr>
              <a:lnSpc>
                <a:spcPct val="90000"/>
              </a:lnSpc>
              <a:spcBef>
                <a:spcPts val="1001"/>
              </a:spcBef>
            </a:pPr>
            <a:endParaRPr lang="de-DE" sz="1600" b="1" spc="-1" dirty="0">
              <a:solidFill>
                <a:srgbClr val="000000"/>
              </a:solidFill>
              <a:latin typeface="+mj-lt"/>
              <a:cs typeface="Calibri" panose="020F0502020204030204" pitchFamily="34" charset="0"/>
            </a:endParaRPr>
          </a:p>
          <a:p>
            <a:pPr>
              <a:lnSpc>
                <a:spcPct val="90000"/>
              </a:lnSpc>
              <a:spcBef>
                <a:spcPts val="1001"/>
              </a:spcBef>
            </a:pPr>
            <a:r>
              <a:rPr lang="de-DE" sz="1600" b="1" spc="-1" dirty="0">
                <a:solidFill>
                  <a:srgbClr val="000000"/>
                </a:solidFill>
                <a:latin typeface="+mj-lt"/>
                <a:cs typeface="Calibri" panose="020F0502020204030204" pitchFamily="34" charset="0"/>
              </a:rPr>
              <a:t>Magistrat der Stadt Linz – </a:t>
            </a:r>
            <a:r>
              <a:rPr lang="de-DE" sz="1600" b="1" spc="-1" dirty="0">
                <a:solidFill>
                  <a:schemeClr val="tx1">
                    <a:lumMod val="50000"/>
                    <a:lumOff val="50000"/>
                  </a:schemeClr>
                </a:solidFill>
                <a:latin typeface="+mj-lt"/>
                <a:cs typeface="Calibri" panose="020F0502020204030204" pitchFamily="34" charset="0"/>
              </a:rPr>
              <a:t>Stadtplanung</a:t>
            </a:r>
            <a:r>
              <a:rPr lang="de-DE" sz="1600" b="1" spc="-1" dirty="0">
                <a:solidFill>
                  <a:srgbClr val="000000"/>
                </a:solidFill>
                <a:latin typeface="+mj-lt"/>
                <a:cs typeface="Calibri" panose="020F0502020204030204" pitchFamily="34" charset="0"/>
              </a:rPr>
              <a:t> </a:t>
            </a:r>
            <a:r>
              <a:rPr lang="de-DE" sz="1600" b="1" spc="-1" dirty="0">
                <a:latin typeface="+mj-lt"/>
                <a:cs typeface="Calibri" panose="020F0502020204030204" pitchFamily="34" charset="0"/>
              </a:rPr>
              <a:t>(</a:t>
            </a:r>
            <a:r>
              <a:rPr lang="de-DE" sz="1600" b="1" u="sng" spc="-1" dirty="0">
                <a:solidFill>
                  <a:srgbClr val="0563C1"/>
                </a:solidFill>
                <a:latin typeface="+mj-lt"/>
                <a:cs typeface="Calibri" panose="020F0502020204030204" pitchFamily="34" charset="0"/>
              </a:rPr>
              <a:t>www.linz.at)</a:t>
            </a:r>
          </a:p>
          <a:p>
            <a:pPr marL="342900" indent="-342900">
              <a:lnSpc>
                <a:spcPct val="90000"/>
              </a:lnSpc>
              <a:spcBef>
                <a:spcPts val="1001"/>
              </a:spcBef>
              <a:buFont typeface="Arial" panose="020B0604020202020204" pitchFamily="34" charset="0"/>
              <a:buChar char="•"/>
            </a:pPr>
            <a:r>
              <a:rPr lang="de-DE" sz="1200" i="1" spc="-1" dirty="0">
                <a:latin typeface="+mj-lt"/>
                <a:cs typeface="Calibri" panose="020F0502020204030204" pitchFamily="34" charset="0"/>
              </a:rPr>
              <a:t>Wilfried Hager, </a:t>
            </a:r>
            <a:r>
              <a:rPr lang="de-DE" sz="1200" i="1" u="sng" spc="-1" dirty="0">
                <a:solidFill>
                  <a:srgbClr val="0563C1"/>
                </a:solidFill>
                <a:latin typeface="+mj-lt"/>
                <a:cs typeface="Calibri" panose="020F0502020204030204" pitchFamily="34" charset="0"/>
                <a:hlinkClick r:id="rId6"/>
              </a:rPr>
              <a:t>wilfried.hager@mag.linz.at</a:t>
            </a:r>
            <a:endParaRPr lang="de-DE" sz="1200" i="1" u="sng" spc="-1" dirty="0">
              <a:solidFill>
                <a:srgbClr val="0563C1"/>
              </a:solidFill>
              <a:latin typeface="+mj-lt"/>
              <a:cs typeface="Calibri" panose="020F0502020204030204" pitchFamily="34" charset="0"/>
            </a:endParaRPr>
          </a:p>
          <a:p>
            <a:pPr>
              <a:lnSpc>
                <a:spcPct val="90000"/>
              </a:lnSpc>
              <a:spcBef>
                <a:spcPts val="1001"/>
              </a:spcBef>
            </a:pPr>
            <a:r>
              <a:rPr lang="de-DE" sz="1600" b="1" spc="-1" dirty="0">
                <a:solidFill>
                  <a:srgbClr val="000000"/>
                </a:solidFill>
                <a:latin typeface="+mj-lt"/>
                <a:cs typeface="Calibri" panose="020F0502020204030204" pitchFamily="34" charset="0"/>
              </a:rPr>
              <a:t>Smart City </a:t>
            </a:r>
            <a:r>
              <a:rPr lang="de-DE" sz="1600" b="1" spc="-1" dirty="0" err="1">
                <a:solidFill>
                  <a:srgbClr val="000000"/>
                </a:solidFill>
                <a:latin typeface="+mj-lt"/>
                <a:cs typeface="Calibri" panose="020F0502020204030204" pitchFamily="34" charset="0"/>
              </a:rPr>
              <a:t>consulting</a:t>
            </a:r>
            <a:r>
              <a:rPr lang="de-DE" sz="1600" b="1" spc="-1" dirty="0">
                <a:solidFill>
                  <a:srgbClr val="000000"/>
                </a:solidFill>
                <a:latin typeface="+mj-lt"/>
                <a:cs typeface="Calibri" panose="020F0502020204030204" pitchFamily="34" charset="0"/>
              </a:rPr>
              <a:t> (</a:t>
            </a:r>
            <a:r>
              <a:rPr lang="de-DE" sz="1600" b="1" spc="-1" dirty="0">
                <a:solidFill>
                  <a:srgbClr val="000000"/>
                </a:solidFill>
                <a:latin typeface="+mj-lt"/>
                <a:cs typeface="Calibri" panose="020F0502020204030204" pitchFamily="34" charset="0"/>
                <a:hlinkClick r:id="rId7"/>
              </a:rPr>
              <a:t>https://www.smartcitiesconsulting.eu/</a:t>
            </a:r>
            <a:r>
              <a:rPr lang="de-DE" sz="1600" b="1" spc="-1" dirty="0">
                <a:solidFill>
                  <a:srgbClr val="000000"/>
                </a:solidFill>
                <a:latin typeface="+mj-lt"/>
                <a:cs typeface="Calibri" panose="020F0502020204030204" pitchFamily="34" charset="0"/>
              </a:rPr>
              <a:t>)</a:t>
            </a:r>
          </a:p>
          <a:p>
            <a:pPr marL="285750" indent="-285750">
              <a:lnSpc>
                <a:spcPct val="90000"/>
              </a:lnSpc>
              <a:spcBef>
                <a:spcPts val="1001"/>
              </a:spcBef>
              <a:buFont typeface="Arial" panose="020B0604020202020204" pitchFamily="34" charset="0"/>
              <a:buChar char="•"/>
            </a:pPr>
            <a:r>
              <a:rPr lang="de-DE" sz="1400" i="1" spc="-1" dirty="0">
                <a:solidFill>
                  <a:srgbClr val="000000"/>
                </a:solidFill>
                <a:latin typeface="+mj-lt"/>
                <a:cs typeface="Calibri" panose="020F0502020204030204" pitchFamily="34" charset="0"/>
              </a:rPr>
              <a:t>Andrea Geyer-Scholz, </a:t>
            </a:r>
            <a:r>
              <a:rPr lang="de-DE" sz="1400" i="1" spc="-1" dirty="0">
                <a:solidFill>
                  <a:srgbClr val="000000"/>
                </a:solidFill>
                <a:latin typeface="+mj-lt"/>
                <a:cs typeface="Calibri" panose="020F0502020204030204" pitchFamily="34" charset="0"/>
                <a:hlinkClick r:id="rId8"/>
              </a:rPr>
              <a:t>andrea.geyer@smartcitiesconsulting.eu</a:t>
            </a:r>
            <a:endParaRPr lang="de-DE" sz="1400" i="1" spc="-1" dirty="0">
              <a:solidFill>
                <a:srgbClr val="000000"/>
              </a:solidFill>
              <a:latin typeface="+mj-lt"/>
              <a:cs typeface="Calibri" panose="020F0502020204030204" pitchFamily="34" charset="0"/>
            </a:endParaRPr>
          </a:p>
          <a:p>
            <a:pPr lvl="0">
              <a:lnSpc>
                <a:spcPct val="90000"/>
              </a:lnSpc>
              <a:spcBef>
                <a:spcPts val="1001"/>
              </a:spcBef>
            </a:pPr>
            <a:r>
              <a:rPr lang="de-DE" sz="1600" b="1" spc="-1" dirty="0">
                <a:solidFill>
                  <a:schemeClr val="tx1">
                    <a:lumMod val="50000"/>
                    <a:lumOff val="50000"/>
                  </a:schemeClr>
                </a:solidFill>
                <a:latin typeface="+mj-lt"/>
                <a:cs typeface="Calibri" panose="020F0502020204030204" pitchFamily="34" charset="0"/>
              </a:rPr>
              <a:t>Crisis and </a:t>
            </a:r>
            <a:r>
              <a:rPr lang="de-DE" sz="1600" b="1" spc="-1" dirty="0" err="1">
                <a:solidFill>
                  <a:schemeClr val="tx1">
                    <a:lumMod val="50000"/>
                    <a:lumOff val="50000"/>
                  </a:schemeClr>
                </a:solidFill>
                <a:latin typeface="+mj-lt"/>
                <a:cs typeface="Calibri" panose="020F0502020204030204" pitchFamily="34" charset="0"/>
              </a:rPr>
              <a:t>Disaster</a:t>
            </a:r>
            <a:r>
              <a:rPr lang="de-DE" sz="1600" b="1" spc="-1" dirty="0">
                <a:solidFill>
                  <a:schemeClr val="tx1">
                    <a:lumMod val="50000"/>
                    <a:lumOff val="50000"/>
                  </a:schemeClr>
                </a:solidFill>
                <a:latin typeface="+mj-lt"/>
                <a:cs typeface="Calibri" panose="020F0502020204030204" pitchFamily="34" charset="0"/>
              </a:rPr>
              <a:t> Management Unit</a:t>
            </a:r>
            <a:r>
              <a:rPr lang="de-DE" sz="1600" b="1" spc="-1" dirty="0">
                <a:solidFill>
                  <a:schemeClr val="bg1">
                    <a:lumMod val="50000"/>
                  </a:schemeClr>
                </a:solidFill>
                <a:latin typeface="+mj-lt"/>
                <a:cs typeface="Calibri" panose="020F0502020204030204" pitchFamily="34" charset="0"/>
              </a:rPr>
              <a:t> </a:t>
            </a:r>
            <a:r>
              <a:rPr lang="de-DE" sz="1600" b="1" spc="-1" dirty="0">
                <a:solidFill>
                  <a:srgbClr val="000000"/>
                </a:solidFill>
                <a:latin typeface="+mj-lt"/>
                <a:cs typeface="Calibri" panose="020F0502020204030204" pitchFamily="34" charset="0"/>
              </a:rPr>
              <a:t>(</a:t>
            </a:r>
            <a:r>
              <a:rPr lang="de-DE" sz="1600" b="1" spc="-1" dirty="0">
                <a:solidFill>
                  <a:srgbClr val="000000"/>
                </a:solidFill>
                <a:latin typeface="+mj-lt"/>
                <a:cs typeface="Calibri" panose="020F0502020204030204" pitchFamily="34" charset="0"/>
                <a:hlinkClick r:id="rId9"/>
              </a:rPr>
              <a:t>https://www.ait.ac.at/loesungen/crisis-disaster-management/</a:t>
            </a:r>
            <a:r>
              <a:rPr lang="de-DE" sz="1600" b="1" spc="-1" dirty="0">
                <a:solidFill>
                  <a:srgbClr val="000000"/>
                </a:solidFill>
                <a:latin typeface="+mj-lt"/>
                <a:cs typeface="Calibri" panose="020F0502020204030204" pitchFamily="34" charset="0"/>
              </a:rPr>
              <a:t>)</a:t>
            </a:r>
          </a:p>
          <a:p>
            <a:pPr marL="285750" lvl="0" indent="-285750">
              <a:spcBef>
                <a:spcPts val="1001"/>
              </a:spcBef>
              <a:buFont typeface="Arial" panose="020B0604020202020204" pitchFamily="34" charset="0"/>
              <a:buChar char="•"/>
            </a:pPr>
            <a:r>
              <a:rPr lang="de-DE" sz="1400" b="1" i="1" spc="-1" dirty="0">
                <a:solidFill>
                  <a:srgbClr val="000000"/>
                </a:solidFill>
                <a:latin typeface="+mj-lt"/>
                <a:cs typeface="Calibri" panose="020F0502020204030204" pitchFamily="34" charset="0"/>
              </a:rPr>
              <a:t>Denis Havlik, </a:t>
            </a:r>
            <a:r>
              <a:rPr lang="de-DE" sz="1400" b="1" i="1" spc="-1" dirty="0">
                <a:solidFill>
                  <a:srgbClr val="000000"/>
                </a:solidFill>
                <a:latin typeface="+mj-lt"/>
                <a:cs typeface="Calibri" panose="020F0502020204030204" pitchFamily="34" charset="0"/>
                <a:hlinkClick r:id="rId10"/>
              </a:rPr>
              <a:t>denis.havlik@ait.ac.at</a:t>
            </a:r>
            <a:r>
              <a:rPr lang="de-DE" sz="1400" b="1" i="1" spc="-1" dirty="0">
                <a:solidFill>
                  <a:srgbClr val="000000"/>
                </a:solidFill>
                <a:latin typeface="+mj-lt"/>
                <a:cs typeface="Calibri" panose="020F0502020204030204" pitchFamily="34" charset="0"/>
              </a:rPr>
              <a:t> </a:t>
            </a:r>
          </a:p>
          <a:p>
            <a:pPr marL="285750" lvl="0" indent="-285750">
              <a:spcBef>
                <a:spcPts val="1001"/>
              </a:spcBef>
              <a:buFont typeface="Arial" panose="020B0604020202020204" pitchFamily="34" charset="0"/>
              <a:buChar char="•"/>
            </a:pPr>
            <a:r>
              <a:rPr lang="de-DE" sz="1400" i="1" spc="-1" dirty="0">
                <a:solidFill>
                  <a:srgbClr val="000000"/>
                </a:solidFill>
                <a:latin typeface="+mj-lt"/>
                <a:cs typeface="Calibri" panose="020F0502020204030204" pitchFamily="34" charset="0"/>
              </a:rPr>
              <a:t>Patrick Zwickl, </a:t>
            </a:r>
            <a:r>
              <a:rPr lang="de-DE" sz="1400" i="1" spc="-1" dirty="0">
                <a:solidFill>
                  <a:srgbClr val="000000"/>
                </a:solidFill>
                <a:latin typeface="+mj-lt"/>
                <a:cs typeface="Calibri" panose="020F0502020204030204" pitchFamily="34" charset="0"/>
                <a:hlinkClick r:id="rId11"/>
              </a:rPr>
              <a:t>patrick.Zwickl@ait.ac.at</a:t>
            </a:r>
            <a:endParaRPr lang="de-DE" sz="1400" i="1" spc="-1" dirty="0">
              <a:solidFill>
                <a:srgbClr val="000000"/>
              </a:solidFill>
              <a:latin typeface="+mj-lt"/>
              <a:cs typeface="Calibri" panose="020F0502020204030204" pitchFamily="34" charset="0"/>
            </a:endParaRPr>
          </a:p>
          <a:p>
            <a:pPr marL="285750" indent="-285750">
              <a:spcBef>
                <a:spcPts val="1001"/>
              </a:spcBef>
              <a:buFont typeface="Arial" panose="020B0604020202020204" pitchFamily="34" charset="0"/>
              <a:buChar char="•"/>
            </a:pPr>
            <a:r>
              <a:rPr lang="de-DE" sz="1400" i="1" spc="-1" dirty="0">
                <a:solidFill>
                  <a:srgbClr val="000000"/>
                </a:solidFill>
                <a:latin typeface="+mj-lt"/>
                <a:cs typeface="Calibri" panose="020F0502020204030204" pitchFamily="34" charset="0"/>
              </a:rPr>
              <a:t>Heinrich Humer, </a:t>
            </a:r>
            <a:r>
              <a:rPr lang="de-DE" sz="1400" i="1" spc="-1" dirty="0">
                <a:solidFill>
                  <a:srgbClr val="000000"/>
                </a:solidFill>
                <a:latin typeface="+mj-lt"/>
                <a:cs typeface="Calibri" panose="020F0502020204030204" pitchFamily="34" charset="0"/>
                <a:hlinkClick r:id="rId12"/>
              </a:rPr>
              <a:t>heinrich.humer@ait.ac.at</a:t>
            </a:r>
            <a:endParaRPr lang="de-DE" sz="1400" i="1" spc="-1" dirty="0">
              <a:solidFill>
                <a:srgbClr val="000000"/>
              </a:solidFill>
              <a:latin typeface="+mj-lt"/>
              <a:cs typeface="Calibri" panose="020F0502020204030204" pitchFamily="34" charset="0"/>
            </a:endParaRPr>
          </a:p>
          <a:p>
            <a:pPr marL="285750" indent="-285750">
              <a:spcBef>
                <a:spcPts val="1001"/>
              </a:spcBef>
              <a:buFont typeface="Arial" panose="020B0604020202020204" pitchFamily="34" charset="0"/>
              <a:buChar char="•"/>
            </a:pPr>
            <a:r>
              <a:rPr lang="de-DE" sz="1400" i="1" spc="-1" dirty="0">
                <a:solidFill>
                  <a:srgbClr val="000000"/>
                </a:solidFill>
                <a:latin typeface="+mj-lt"/>
                <a:cs typeface="Calibri" panose="020F0502020204030204" pitchFamily="34" charset="0"/>
              </a:rPr>
              <a:t>Patrick Kaleta, </a:t>
            </a:r>
            <a:r>
              <a:rPr lang="de-DE" sz="1400" i="1" spc="-1" dirty="0">
                <a:solidFill>
                  <a:srgbClr val="000000"/>
                </a:solidFill>
                <a:latin typeface="+mj-lt"/>
                <a:cs typeface="Calibri" panose="020F0502020204030204" pitchFamily="34" charset="0"/>
                <a:hlinkClick r:id="rId13"/>
              </a:rPr>
              <a:t>patrick.kaleta@aitac.at</a:t>
            </a:r>
            <a:r>
              <a:rPr lang="de-DE" sz="1400" i="1" spc="-1" dirty="0">
                <a:solidFill>
                  <a:srgbClr val="000000"/>
                </a:solidFill>
                <a:latin typeface="+mj-lt"/>
                <a:cs typeface="Calibri" panose="020F0502020204030204" pitchFamily="34" charset="0"/>
              </a:rPr>
              <a:t> </a:t>
            </a:r>
          </a:p>
          <a:p>
            <a:pPr lvl="0">
              <a:lnSpc>
                <a:spcPct val="90000"/>
              </a:lnSpc>
              <a:spcBef>
                <a:spcPts val="1001"/>
              </a:spcBef>
            </a:pPr>
            <a:endParaRPr lang="de-DE" sz="1600" b="1" spc="-1" dirty="0">
              <a:solidFill>
                <a:prstClr val="black"/>
              </a:solidFill>
              <a:latin typeface="+mj-lt"/>
              <a:cs typeface="Calibri" panose="020F0502020204030204" pitchFamily="34" charset="0"/>
            </a:endParaRPr>
          </a:p>
          <a:p>
            <a:pPr lvl="0">
              <a:lnSpc>
                <a:spcPct val="90000"/>
              </a:lnSpc>
              <a:spcBef>
                <a:spcPts val="1001"/>
              </a:spcBef>
            </a:pPr>
            <a:r>
              <a:rPr lang="de-DE" sz="1600" b="1" spc="-1" dirty="0">
                <a:solidFill>
                  <a:prstClr val="black"/>
                </a:solidFill>
                <a:latin typeface="+mj-lt"/>
                <a:cs typeface="Calibri" panose="020F0502020204030204" pitchFamily="34" charset="0"/>
              </a:rPr>
              <a:t/>
            </a:r>
            <a:br>
              <a:rPr lang="de-DE" sz="1600" b="1" spc="-1" dirty="0">
                <a:solidFill>
                  <a:prstClr val="black"/>
                </a:solidFill>
                <a:latin typeface="+mj-lt"/>
                <a:cs typeface="Calibri" panose="020F0502020204030204" pitchFamily="34" charset="0"/>
              </a:rPr>
            </a:br>
            <a:r>
              <a:rPr lang="de-DE" sz="1600" b="1" spc="-1" dirty="0">
                <a:solidFill>
                  <a:prstClr val="black"/>
                </a:solidFill>
                <a:latin typeface="+mj-lt"/>
                <a:cs typeface="Calibri" panose="020F0502020204030204" pitchFamily="34" charset="0"/>
              </a:rPr>
              <a:t>ZAMG - Zentralanstalt für Meteorologie und Geodynamik (</a:t>
            </a:r>
            <a:r>
              <a:rPr lang="de-DE" sz="1600" b="1" u="sng" spc="-1" dirty="0">
                <a:solidFill>
                  <a:srgbClr val="0563C1"/>
                </a:solidFill>
                <a:latin typeface="+mj-lt"/>
                <a:cs typeface="Calibri" panose="020F0502020204030204" pitchFamily="34" charset="0"/>
              </a:rPr>
              <a:t>www. zamg.ac.at)</a:t>
            </a:r>
          </a:p>
          <a:p>
            <a:pPr marL="285750" lvl="0" indent="-285750">
              <a:spcBef>
                <a:spcPts val="1001"/>
              </a:spcBef>
              <a:buFont typeface="Arial" panose="020B0604020202020204" pitchFamily="34" charset="0"/>
              <a:buChar char="•"/>
            </a:pPr>
            <a:r>
              <a:rPr lang="de-DE" sz="1400" i="1" spc="-1" dirty="0">
                <a:solidFill>
                  <a:prstClr val="black"/>
                </a:solidFill>
                <a:latin typeface="+mj-lt"/>
                <a:cs typeface="Calibri" panose="020F0502020204030204" pitchFamily="34" charset="0"/>
              </a:rPr>
              <a:t>Claudia Hahn, </a:t>
            </a:r>
            <a:r>
              <a:rPr lang="de-DE" sz="1400" i="1" u="sng" spc="-1" noProof="1">
                <a:solidFill>
                  <a:srgbClr val="0563C1"/>
                </a:solidFill>
                <a:latin typeface="+mj-lt"/>
                <a:cs typeface="Calibri" panose="020F0502020204030204" pitchFamily="34" charset="0"/>
              </a:rPr>
              <a:t>claudia,hahn@zamg.ac.at</a:t>
            </a:r>
          </a:p>
          <a:p>
            <a:pPr marL="285750" lvl="0" indent="-285750">
              <a:spcBef>
                <a:spcPts val="1001"/>
              </a:spcBef>
              <a:buFont typeface="Arial" panose="020B0604020202020204" pitchFamily="34" charset="0"/>
              <a:buChar char="•"/>
            </a:pPr>
            <a:r>
              <a:rPr lang="de-DE" sz="1400" i="1" spc="-1" dirty="0">
                <a:solidFill>
                  <a:prstClr val="black"/>
                </a:solidFill>
                <a:latin typeface="+mj-lt"/>
                <a:cs typeface="Calibri" panose="020F0502020204030204" pitchFamily="34" charset="0"/>
              </a:rPr>
              <a:t>Astrid Kainz,    </a:t>
            </a:r>
            <a:r>
              <a:rPr lang="de-DE" sz="1400" i="1" u="sng" spc="-1" dirty="0">
                <a:solidFill>
                  <a:srgbClr val="0563C1"/>
                </a:solidFill>
                <a:latin typeface="+mj-lt"/>
                <a:cs typeface="Calibri" panose="020F0502020204030204" pitchFamily="34" charset="0"/>
              </a:rPr>
              <a:t>astrid.kainz@zamg.ac.at</a:t>
            </a:r>
          </a:p>
          <a:p>
            <a:pPr marL="285750" lvl="0" indent="-285750">
              <a:spcBef>
                <a:spcPts val="1001"/>
              </a:spcBef>
              <a:buFont typeface="Arial" panose="020B0604020202020204" pitchFamily="34" charset="0"/>
              <a:buChar char="•"/>
            </a:pPr>
            <a:r>
              <a:rPr lang="de-DE" sz="1400" i="1" spc="-1" dirty="0">
                <a:solidFill>
                  <a:prstClr val="black"/>
                </a:solidFill>
                <a:latin typeface="+mj-lt"/>
                <a:cs typeface="Calibri" panose="020F0502020204030204" pitchFamily="34" charset="0"/>
              </a:rPr>
              <a:t>Robert Goler </a:t>
            </a:r>
            <a:r>
              <a:rPr lang="de-DE" sz="1400" i="1" spc="-1" dirty="0">
                <a:solidFill>
                  <a:prstClr val="black"/>
                </a:solidFill>
                <a:latin typeface="+mj-lt"/>
                <a:cs typeface="Calibri" panose="020F0502020204030204" pitchFamily="34" charset="0"/>
                <a:hlinkClick r:id="rId14">
                  <a:extLst>
                    <a:ext uri="{A12FA001-AC4F-418D-AE19-62706E023703}">
                      <ahyp:hlinkClr xmlns:ahyp="http://schemas.microsoft.com/office/drawing/2018/hyperlinkcolor" xmlns="" val="tx"/>
                    </a:ext>
                  </a:extLst>
                </a:hlinkClick>
              </a:rPr>
              <a:t>robert.goler@zamg.ac.at</a:t>
            </a:r>
            <a:endParaRPr lang="de-DE" sz="1400" i="1" spc="-1" dirty="0">
              <a:solidFill>
                <a:srgbClr val="000000"/>
              </a:solidFill>
              <a:latin typeface="+mj-lt"/>
              <a:cs typeface="Calibri" panose="020F0502020204030204" pitchFamily="34" charset="0"/>
            </a:endParaRPr>
          </a:p>
        </p:txBody>
      </p:sp>
      <p:sp>
        <p:nvSpPr>
          <p:cNvPr id="1539" name="CustomShape 2"/>
          <p:cNvSpPr/>
          <p:nvPr/>
        </p:nvSpPr>
        <p:spPr>
          <a:xfrm>
            <a:off x="3062520" y="0"/>
            <a:ext cx="6273360" cy="71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de-DE" sz="2800" spc="-1" dirty="0">
                <a:solidFill>
                  <a:srgbClr val="FFFFFF"/>
                </a:solidFill>
                <a:latin typeface="+mj-lt"/>
              </a:rPr>
              <a:t>CLARITY Team - Linz</a:t>
            </a:r>
          </a:p>
        </p:txBody>
      </p:sp>
      <p:sp>
        <p:nvSpPr>
          <p:cNvPr id="5" name="CustomShape 1">
            <a:extLst>
              <a:ext uri="{FF2B5EF4-FFF2-40B4-BE49-F238E27FC236}">
                <a16:creationId xmlns:a16="http://schemas.microsoft.com/office/drawing/2014/main" id="{0CEEF5CA-0B0F-4160-ACFD-F2E7ED53ADBD}"/>
              </a:ext>
            </a:extLst>
          </p:cNvPr>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C5BF7D8-74AF-4126-AEDC-0A0EC61135FE}" type="slidenum">
              <a:rPr lang="de-DE" sz="1200" b="0" strike="noStrike" spc="-1">
                <a:solidFill>
                  <a:srgbClr val="8B8B8B"/>
                </a:solidFill>
                <a:latin typeface="Calibri"/>
              </a:rPr>
              <a:t>18</a:t>
            </a:fld>
            <a:endParaRPr lang="de-DE" sz="1200" b="0" strike="noStrike" spc="-1" dirty="0">
              <a:latin typeface="Arial"/>
            </a:endParaRPr>
          </a:p>
        </p:txBody>
      </p:sp>
      <p:sp>
        <p:nvSpPr>
          <p:cNvPr id="2" name="Textfeld 1">
            <a:extLst>
              <a:ext uri="{FF2B5EF4-FFF2-40B4-BE49-F238E27FC236}">
                <a16:creationId xmlns:a16="http://schemas.microsoft.com/office/drawing/2014/main" id="{3669FC61-5786-4E88-9559-588D66462DD4}"/>
              </a:ext>
            </a:extLst>
          </p:cNvPr>
          <p:cNvSpPr txBox="1"/>
          <p:nvPr/>
        </p:nvSpPr>
        <p:spPr>
          <a:xfrm>
            <a:off x="717782" y="994911"/>
            <a:ext cx="7683500" cy="369332"/>
          </a:xfrm>
          <a:prstGeom prst="rect">
            <a:avLst/>
          </a:prstGeom>
          <a:noFill/>
        </p:spPr>
        <p:txBody>
          <a:bodyPr wrap="square" rtlCol="0">
            <a:spAutoFit/>
          </a:bodyPr>
          <a:lstStyle/>
          <a:p>
            <a:pPr algn="ctr"/>
            <a:r>
              <a:rPr lang="de-DE" b="1" spc="-1" dirty="0">
                <a:solidFill>
                  <a:srgbClr val="000000"/>
                </a:solidFill>
                <a:latin typeface="+mj-lt"/>
                <a:cs typeface="Calibri" panose="020F0502020204030204" pitchFamily="34" charset="0"/>
              </a:rPr>
              <a:t>AIT – Austrian Institute of Technology</a:t>
            </a:r>
            <a:endParaRPr lang="de-DE" dirty="0">
              <a:latin typeface="+mj-lt"/>
            </a:endParaRPr>
          </a:p>
        </p:txBody>
      </p:sp>
    </p:spTree>
    <p:extLst>
      <p:ext uri="{BB962C8B-B14F-4D97-AF65-F5344CB8AC3E}">
        <p14:creationId xmlns:p14="http://schemas.microsoft.com/office/powerpoint/2010/main" val="2835217866"/>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 name="Bild 9"/>
          <p:cNvPicPr/>
          <p:nvPr/>
        </p:nvPicPr>
        <p:blipFill>
          <a:blip r:embed="rId3" cstate="email">
            <a:extLst>
              <a:ext uri="{28A0092B-C50C-407E-A947-70E740481C1C}">
                <a14:useLocalDpi xmlns:a14="http://schemas.microsoft.com/office/drawing/2010/main"/>
              </a:ext>
            </a:extLst>
          </a:blip>
          <a:stretch/>
        </p:blipFill>
        <p:spPr>
          <a:xfrm rot="5400000">
            <a:off x="1143720" y="-1104120"/>
            <a:ext cx="6857280" cy="9143280"/>
          </a:xfrm>
          <a:prstGeom prst="rect">
            <a:avLst/>
          </a:prstGeom>
          <a:ln>
            <a:noFill/>
          </a:ln>
        </p:spPr>
      </p:pic>
      <p:sp>
        <p:nvSpPr>
          <p:cNvPr id="1541" name="CustomShape 1"/>
          <p:cNvSpPr/>
          <p:nvPr/>
        </p:nvSpPr>
        <p:spPr>
          <a:xfrm>
            <a:off x="0" y="0"/>
            <a:ext cx="9143280" cy="7434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p:style>
      </p:sp>
      <p:sp>
        <p:nvSpPr>
          <p:cNvPr id="1542" name="CustomShape 2"/>
          <p:cNvSpPr/>
          <p:nvPr/>
        </p:nvSpPr>
        <p:spPr>
          <a:xfrm rot="5400000">
            <a:off x="3482640" y="1061280"/>
            <a:ext cx="2067120" cy="8701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1543" name="Bild 12"/>
          <p:cNvPicPr/>
          <p:nvPr/>
        </p:nvPicPr>
        <p:blipFill>
          <a:blip r:embed="rId4"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1544" name="Line 3"/>
          <p:cNvSpPr/>
          <p:nvPr/>
        </p:nvSpPr>
        <p:spPr>
          <a:xfrm>
            <a:off x="2905920" y="201240"/>
            <a:ext cx="0" cy="405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sp>
        <p:nvSpPr>
          <p:cNvPr id="1545" name="CustomShape 4"/>
          <p:cNvSpPr/>
          <p:nvPr/>
        </p:nvSpPr>
        <p:spPr>
          <a:xfrm>
            <a:off x="3067560" y="16200"/>
            <a:ext cx="5799240" cy="82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de-DE" sz="2800" b="0" strike="noStrike" spc="-1" dirty="0">
                <a:solidFill>
                  <a:srgbClr val="FFFFFF"/>
                </a:solidFill>
                <a:latin typeface="Arial"/>
                <a:ea typeface="Arial"/>
              </a:rPr>
              <a:t>GET IN TOUCH!</a:t>
            </a:r>
            <a:endParaRPr lang="de-DE" sz="2800" b="0" strike="noStrike" spc="-1" dirty="0">
              <a:latin typeface="Arial"/>
            </a:endParaRPr>
          </a:p>
        </p:txBody>
      </p:sp>
      <p:sp>
        <p:nvSpPr>
          <p:cNvPr id="1546" name="CustomShape 5"/>
          <p:cNvSpPr/>
          <p:nvPr/>
        </p:nvSpPr>
        <p:spPr>
          <a:xfrm>
            <a:off x="228600" y="6480720"/>
            <a:ext cx="1381680" cy="242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000" b="0" strike="noStrike" spc="-1">
                <a:solidFill>
                  <a:srgbClr val="767171"/>
                </a:solidFill>
                <a:latin typeface="Arial"/>
                <a:ea typeface="Arial"/>
              </a:rPr>
              <a:t>www.clarity-h2020.eu</a:t>
            </a:r>
            <a:endParaRPr lang="de-DE" sz="1000" b="0" strike="noStrike" spc="-1">
              <a:latin typeface="Arial"/>
            </a:endParaRPr>
          </a:p>
        </p:txBody>
      </p:sp>
      <p:sp>
        <p:nvSpPr>
          <p:cNvPr id="1547" name="CustomShape 6"/>
          <p:cNvSpPr/>
          <p:nvPr/>
        </p:nvSpPr>
        <p:spPr>
          <a:xfrm>
            <a:off x="6867000" y="640440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2995CA2-220E-4B66-9851-5D6408C2211F}" type="slidenum">
              <a:rPr lang="de-DE" sz="1000" b="0" strike="noStrike" spc="-1">
                <a:solidFill>
                  <a:srgbClr val="8B8B8B"/>
                </a:solidFill>
                <a:latin typeface="Arial"/>
                <a:ea typeface="Arial"/>
              </a:rPr>
              <a:t>19</a:t>
            </a:fld>
            <a:endParaRPr lang="de-DE" sz="1000" b="0" strike="noStrike" spc="-1">
              <a:latin typeface="Arial"/>
            </a:endParaRPr>
          </a:p>
        </p:txBody>
      </p:sp>
      <p:sp>
        <p:nvSpPr>
          <p:cNvPr id="1548" name="CustomShape 7"/>
          <p:cNvSpPr/>
          <p:nvPr/>
        </p:nvSpPr>
        <p:spPr>
          <a:xfrm>
            <a:off x="86840" y="998640"/>
            <a:ext cx="8977104" cy="32184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p:style>
      </p:sp>
      <p:sp>
        <p:nvSpPr>
          <p:cNvPr id="1549" name="CustomShape 8"/>
          <p:cNvSpPr/>
          <p:nvPr/>
        </p:nvSpPr>
        <p:spPr>
          <a:xfrm>
            <a:off x="141115" y="1118880"/>
            <a:ext cx="8868554" cy="29710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1550" name="CustomShape 9"/>
          <p:cNvSpPr/>
          <p:nvPr/>
        </p:nvSpPr>
        <p:spPr>
          <a:xfrm>
            <a:off x="379080" y="4545136"/>
            <a:ext cx="8379360" cy="19355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200000"/>
              </a:lnSpc>
              <a:spcBef>
                <a:spcPts val="400"/>
              </a:spcBef>
              <a:spcAft>
                <a:spcPts val="601"/>
              </a:spcAft>
            </a:pPr>
            <a:r>
              <a:rPr lang="en-GB" sz="1600" b="1" strike="noStrike" spc="-1" dirty="0">
                <a:solidFill>
                  <a:srgbClr val="000000"/>
                </a:solidFill>
                <a:latin typeface="Arial"/>
                <a:ea typeface="Arial"/>
              </a:rPr>
              <a:t>Please contact us for further information and collaboration</a:t>
            </a:r>
            <a:endParaRPr lang="en-GB" sz="1600" b="0" strike="noStrike" spc="-1" dirty="0">
              <a:latin typeface="Arial"/>
            </a:endParaRPr>
          </a:p>
          <a:p>
            <a:pPr marL="720">
              <a:lnSpc>
                <a:spcPct val="100000"/>
              </a:lnSpc>
              <a:spcBef>
                <a:spcPts val="400"/>
              </a:spcBef>
              <a:spcAft>
                <a:spcPts val="400"/>
              </a:spcAft>
              <a:buClr>
                <a:srgbClr val="EC7E32"/>
              </a:buClr>
            </a:pPr>
            <a:r>
              <a:rPr lang="de-DE" sz="1600" spc="-1" dirty="0">
                <a:ea typeface="Arial"/>
              </a:rPr>
              <a:t>Project </a:t>
            </a:r>
            <a:r>
              <a:rPr lang="de-DE" sz="1600" spc="-1" dirty="0" err="1">
                <a:ea typeface="Arial"/>
              </a:rPr>
              <a:t>coordination</a:t>
            </a:r>
            <a:r>
              <a:rPr lang="de-DE" sz="1600" spc="-1" dirty="0">
                <a:ea typeface="Arial"/>
              </a:rPr>
              <a:t>: Denis </a:t>
            </a:r>
            <a:r>
              <a:rPr lang="de-DE" sz="1600" b="0" strike="noStrike" spc="-1" dirty="0">
                <a:latin typeface="Arial"/>
                <a:ea typeface="Arial"/>
              </a:rPr>
              <a:t>Havlik </a:t>
            </a:r>
          </a:p>
          <a:p>
            <a:pPr marL="720">
              <a:lnSpc>
                <a:spcPct val="100000"/>
              </a:lnSpc>
              <a:spcBef>
                <a:spcPts val="400"/>
              </a:spcBef>
              <a:spcAft>
                <a:spcPts val="400"/>
              </a:spcAft>
              <a:buClr>
                <a:srgbClr val="EC7E32"/>
              </a:buClr>
            </a:pPr>
            <a:r>
              <a:rPr lang="de-DE" sz="1600" b="0" strike="noStrike" spc="-1" dirty="0">
                <a:solidFill>
                  <a:srgbClr val="000000"/>
                </a:solidFill>
                <a:latin typeface="Arial"/>
                <a:ea typeface="Arial"/>
              </a:rPr>
              <a:t>AIT Austrian Institute </a:t>
            </a:r>
            <a:r>
              <a:rPr lang="en-GB" sz="1600" b="0" strike="noStrike" spc="-1" dirty="0">
                <a:solidFill>
                  <a:srgbClr val="000000"/>
                </a:solidFill>
                <a:latin typeface="Arial"/>
                <a:ea typeface="Arial"/>
              </a:rPr>
              <a:t>of </a:t>
            </a:r>
            <a:r>
              <a:rPr lang="de-DE" sz="1600" b="0" strike="noStrike" spc="-1" dirty="0">
                <a:solidFill>
                  <a:srgbClr val="000000"/>
                </a:solidFill>
                <a:latin typeface="Arial"/>
                <a:ea typeface="Arial"/>
              </a:rPr>
              <a:t>Technology GmbH</a:t>
            </a:r>
          </a:p>
          <a:p>
            <a:pPr marL="720">
              <a:lnSpc>
                <a:spcPct val="100000"/>
              </a:lnSpc>
              <a:spcBef>
                <a:spcPts val="400"/>
              </a:spcBef>
              <a:spcAft>
                <a:spcPts val="400"/>
              </a:spcAft>
              <a:buClr>
                <a:srgbClr val="EC7E32"/>
              </a:buClr>
            </a:pPr>
            <a:r>
              <a:rPr sz="900" dirty="0"/>
              <a:t/>
            </a:r>
            <a:br>
              <a:rPr sz="900" dirty="0"/>
            </a:br>
            <a:r>
              <a:rPr lang="de-DE" sz="1600" u="sng" spc="-1" dirty="0">
                <a:solidFill>
                  <a:srgbClr val="0563C1"/>
                </a:solidFill>
                <a:latin typeface="Arial"/>
              </a:rPr>
              <a:t>denis.havlik</a:t>
            </a:r>
            <a:r>
              <a:rPr lang="de-DE" sz="1600" b="0" u="sng" strike="noStrike" spc="-1" dirty="0">
                <a:solidFill>
                  <a:srgbClr val="0563C1"/>
                </a:solidFill>
                <a:uFillTx/>
                <a:latin typeface="Arial"/>
                <a:ea typeface="Arial"/>
                <a:hlinkClick r:id="rId5"/>
              </a:rPr>
              <a:t>@ait.ac.at</a:t>
            </a:r>
            <a:endParaRPr lang="de-DE" sz="1600" b="0" strike="noStrike" spc="-1" dirty="0">
              <a:latin typeface="Arial"/>
            </a:endParaRPr>
          </a:p>
          <a:p>
            <a:pPr>
              <a:lnSpc>
                <a:spcPct val="100000"/>
              </a:lnSpc>
              <a:spcBef>
                <a:spcPts val="400"/>
              </a:spcBef>
              <a:spcAft>
                <a:spcPts val="400"/>
              </a:spcAft>
            </a:pPr>
            <a:endParaRPr lang="de-DE" sz="1600" b="0" strike="noStrike" spc="-1" dirty="0">
              <a:latin typeface="Arial"/>
            </a:endParaRPr>
          </a:p>
        </p:txBody>
      </p:sp>
      <p:pic>
        <p:nvPicPr>
          <p:cNvPr id="1552" name="2 Imagen"/>
          <p:cNvPicPr/>
          <p:nvPr/>
        </p:nvPicPr>
        <p:blipFill>
          <a:blip r:embed="rId6" cstate="email">
            <a:extLst>
              <a:ext uri="{28A0092B-C50C-407E-A947-70E740481C1C}">
                <a14:useLocalDpi xmlns:a14="http://schemas.microsoft.com/office/drawing/2010/main"/>
              </a:ext>
            </a:extLst>
          </a:blip>
          <a:stretch/>
        </p:blipFill>
        <p:spPr>
          <a:xfrm>
            <a:off x="7229880" y="5131080"/>
            <a:ext cx="1693800" cy="1314360"/>
          </a:xfrm>
          <a:prstGeom prst="rect">
            <a:avLst/>
          </a:prstGeom>
          <a:ln>
            <a:noFill/>
          </a:ln>
        </p:spPr>
      </p:pic>
      <p:pic>
        <p:nvPicPr>
          <p:cNvPr id="2" name="Bild 1" descr="CLARITY Partners logos group new.pdf"/>
          <p:cNvPicPr>
            <a:picLocks noChangeAspect="1"/>
          </p:cNvPicPr>
          <p:nvPr/>
        </p:nvPicPr>
        <p:blipFill rotWithShape="1">
          <a:blip r:embed="rId7" cstate="email">
            <a:extLst>
              <a:ext uri="{28A0092B-C50C-407E-A947-70E740481C1C}">
                <a14:useLocalDpi xmlns:a14="http://schemas.microsoft.com/office/drawing/2010/main"/>
              </a:ext>
            </a:extLst>
          </a:blip>
          <a:srcRect l="2138" t="68223" r="1825"/>
          <a:stretch/>
        </p:blipFill>
        <p:spPr>
          <a:xfrm>
            <a:off x="206245" y="1574056"/>
            <a:ext cx="8781714" cy="2179254"/>
          </a:xfrm>
          <a:prstGeom prst="rect">
            <a:avLst/>
          </a:prstGeom>
        </p:spPr>
      </p:pic>
    </p:spTree>
  </p:cSld>
  <p:clrMapOvr>
    <a:masterClrMapping/>
  </p:clrMapOvr>
  <p:transition spd="slow" advTm="5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3" name="Textfeld 2">
            <a:extLst>
              <a:ext uri="{FF2B5EF4-FFF2-40B4-BE49-F238E27FC236}">
                <a16:creationId xmlns:a16="http://schemas.microsoft.com/office/drawing/2014/main" id="{D5F2CAEE-F430-4060-8E2F-936ADB9CACC0}"/>
              </a:ext>
            </a:extLst>
          </p:cNvPr>
          <p:cNvSpPr txBox="1"/>
          <p:nvPr/>
        </p:nvSpPr>
        <p:spPr>
          <a:xfrm>
            <a:off x="0" y="1131487"/>
            <a:ext cx="9041363" cy="5726513"/>
          </a:xfrm>
          <a:prstGeom prst="rect">
            <a:avLst/>
          </a:prstGeom>
          <a:solidFill>
            <a:schemeClr val="bg1">
              <a:alpha val="96000"/>
            </a:schemeClr>
          </a:solidFill>
        </p:spPr>
        <p:txBody>
          <a:bodyPr wrap="square" rtlCol="0">
            <a:spAutoFit/>
          </a:bodyPr>
          <a:lstStyle/>
          <a:p>
            <a:endParaRPr lang="de-DE" dirty="0"/>
          </a:p>
        </p:txBody>
      </p:sp>
      <p:sp>
        <p:nvSpPr>
          <p:cNvPr id="1714" name="Google Shape;1714;p165"/>
          <p:cNvSpPr txBox="1"/>
          <p:nvPr/>
        </p:nvSpPr>
        <p:spPr>
          <a:xfrm>
            <a:off x="542079" y="1291883"/>
            <a:ext cx="4726200" cy="436800"/>
          </a:xfrm>
          <a:prstGeom prst="rect">
            <a:avLst/>
          </a:prstGeom>
          <a:noFill/>
          <a:ln>
            <a:noFill/>
          </a:ln>
        </p:spPr>
        <p:txBody>
          <a:bodyPr spcFirstLastPara="1" wrap="square" lIns="0" tIns="12700" rIns="0" bIns="0" anchor="t" anchorCtr="0">
            <a:noAutofit/>
          </a:bodyPr>
          <a:lstStyle/>
          <a:p>
            <a:pPr marL="12700"/>
            <a:r>
              <a:rPr lang="en" sz="2400" dirty="0">
                <a:latin typeface="Arial"/>
                <a:ea typeface="Arial"/>
                <a:cs typeface="Arial"/>
                <a:sym typeface="Arial"/>
              </a:rPr>
              <a:t>IHRE GESPRÄCHSPARTNER</a:t>
            </a:r>
            <a:endParaRPr sz="2400" dirty="0">
              <a:latin typeface="Arial"/>
              <a:ea typeface="Arial"/>
              <a:cs typeface="Arial"/>
              <a:sym typeface="Arial"/>
            </a:endParaRPr>
          </a:p>
        </p:txBody>
      </p:sp>
      <p:sp>
        <p:nvSpPr>
          <p:cNvPr id="1715" name="Google Shape;1715;p165"/>
          <p:cNvSpPr txBox="1"/>
          <p:nvPr/>
        </p:nvSpPr>
        <p:spPr>
          <a:xfrm>
            <a:off x="624556" y="4690708"/>
            <a:ext cx="7550100" cy="1243800"/>
          </a:xfrm>
          <a:prstGeom prst="rect">
            <a:avLst/>
          </a:prstGeom>
          <a:noFill/>
          <a:ln>
            <a:noFill/>
          </a:ln>
        </p:spPr>
        <p:txBody>
          <a:bodyPr spcFirstLastPara="1" wrap="square" lIns="0" tIns="12700" rIns="0" bIns="0" anchor="t" anchorCtr="0">
            <a:noAutofit/>
          </a:bodyPr>
          <a:lstStyle/>
          <a:p>
            <a:pPr marL="12700"/>
            <a:r>
              <a:rPr lang="de-DE" sz="1600" b="1" dirty="0">
                <a:latin typeface="Arial"/>
                <a:ea typeface="Arial"/>
                <a:cs typeface="Arial"/>
                <a:sym typeface="Arial"/>
              </a:rPr>
              <a:t>Dr.</a:t>
            </a:r>
            <a:r>
              <a:rPr lang="de-DE" sz="1600" b="1" baseline="30000" dirty="0">
                <a:latin typeface="Arial"/>
                <a:ea typeface="Arial"/>
                <a:cs typeface="Arial"/>
                <a:sym typeface="Arial"/>
              </a:rPr>
              <a:t>in</a:t>
            </a:r>
            <a:r>
              <a:rPr lang="de-DE" sz="1600" b="1" dirty="0">
                <a:latin typeface="Arial"/>
                <a:ea typeface="Arial"/>
                <a:cs typeface="Arial"/>
                <a:sym typeface="Arial"/>
              </a:rPr>
              <a:t> Tanja Tötzer</a:t>
            </a:r>
            <a:r>
              <a:rPr lang="en" sz="1600" b="1" dirty="0">
                <a:latin typeface="Arial"/>
                <a:ea typeface="Arial"/>
                <a:cs typeface="Arial"/>
                <a:sym typeface="Arial"/>
              </a:rPr>
              <a:t> </a:t>
            </a:r>
            <a:endParaRPr sz="1600" b="1" dirty="0">
              <a:latin typeface="Arial"/>
              <a:ea typeface="Arial"/>
              <a:cs typeface="Arial"/>
              <a:sym typeface="Arial"/>
            </a:endParaRPr>
          </a:p>
          <a:p>
            <a:pPr marL="12700"/>
            <a:r>
              <a:rPr lang="de-DE" sz="1600" dirty="0">
                <a:latin typeface="Arial"/>
                <a:ea typeface="Arial"/>
                <a:cs typeface="Arial"/>
                <a:sym typeface="Arial"/>
              </a:rPr>
              <a:t>Scientist </a:t>
            </a:r>
            <a:r>
              <a:rPr lang="en" sz="1600" dirty="0">
                <a:latin typeface="Arial"/>
                <a:ea typeface="Arial"/>
                <a:cs typeface="Arial"/>
                <a:sym typeface="Arial"/>
              </a:rPr>
              <a:t>Digital Resilient Cities, </a:t>
            </a:r>
            <a:r>
              <a:rPr lang="de-DE" sz="1600" dirty="0">
                <a:latin typeface="Arial"/>
                <a:ea typeface="Arial"/>
                <a:cs typeface="Arial"/>
                <a:sym typeface="Arial"/>
              </a:rPr>
              <a:t>Expertin für resiliente Stadtplanung</a:t>
            </a:r>
            <a:endParaRPr sz="1600" dirty="0">
              <a:latin typeface="Arial"/>
              <a:ea typeface="Arial"/>
              <a:cs typeface="Arial"/>
              <a:sym typeface="Arial"/>
            </a:endParaRPr>
          </a:p>
          <a:p>
            <a:pPr marL="12700"/>
            <a:r>
              <a:rPr lang="en" sz="1600" dirty="0">
                <a:latin typeface="Arial"/>
                <a:ea typeface="Arial"/>
                <a:cs typeface="Arial"/>
                <a:sym typeface="Arial"/>
              </a:rPr>
              <a:t>Center for Energy, AIT Austrian Institute of Technology</a:t>
            </a:r>
            <a:endParaRPr sz="1600" dirty="0">
              <a:latin typeface="Arial"/>
              <a:ea typeface="Arial"/>
              <a:cs typeface="Arial"/>
              <a:sym typeface="Arial"/>
            </a:endParaRPr>
          </a:p>
        </p:txBody>
      </p:sp>
      <p:pic>
        <p:nvPicPr>
          <p:cNvPr id="1717" name="Google Shape;1717;p165"/>
          <p:cNvPicPr preferRelativeResize="0"/>
          <p:nvPr/>
        </p:nvPicPr>
        <p:blipFill rotWithShape="1">
          <a:blip r:embed="rId3">
            <a:alphaModFix/>
          </a:blip>
          <a:srcRect/>
          <a:stretch/>
        </p:blipFill>
        <p:spPr>
          <a:xfrm>
            <a:off x="448871" y="4098047"/>
            <a:ext cx="1689162" cy="592661"/>
          </a:xfrm>
          <a:prstGeom prst="rect">
            <a:avLst/>
          </a:prstGeom>
          <a:noFill/>
          <a:ln>
            <a:noFill/>
          </a:ln>
        </p:spPr>
      </p:pic>
      <p:sp>
        <p:nvSpPr>
          <p:cNvPr id="1718" name="Google Shape;1718;p165"/>
          <p:cNvSpPr txBox="1"/>
          <p:nvPr/>
        </p:nvSpPr>
        <p:spPr>
          <a:xfrm>
            <a:off x="624556" y="2664565"/>
            <a:ext cx="7703720" cy="1170651"/>
          </a:xfrm>
          <a:prstGeom prst="rect">
            <a:avLst/>
          </a:prstGeom>
          <a:noFill/>
          <a:ln>
            <a:noFill/>
          </a:ln>
        </p:spPr>
        <p:txBody>
          <a:bodyPr spcFirstLastPara="1" wrap="square" lIns="0" tIns="12700" rIns="0" bIns="0" anchor="t" anchorCtr="0">
            <a:noAutofit/>
          </a:bodyPr>
          <a:lstStyle/>
          <a:p>
            <a:pPr marL="12700"/>
            <a:r>
              <a:rPr lang="de-DE" sz="1600" b="1" dirty="0">
                <a:latin typeface="Arial"/>
                <a:ea typeface="Arial"/>
                <a:cs typeface="Arial"/>
                <a:sym typeface="Arial"/>
              </a:rPr>
              <a:t>Dr. Denis </a:t>
            </a:r>
            <a:r>
              <a:rPr lang="de-DE" sz="1600" b="1" dirty="0" err="1">
                <a:latin typeface="Arial"/>
                <a:ea typeface="Arial"/>
                <a:cs typeface="Arial"/>
                <a:sym typeface="Arial"/>
              </a:rPr>
              <a:t>Havlik</a:t>
            </a:r>
            <a:r>
              <a:rPr lang="en" sz="1600" b="1" dirty="0">
                <a:latin typeface="Arial"/>
                <a:ea typeface="Arial"/>
                <a:cs typeface="Arial"/>
                <a:sym typeface="Arial"/>
              </a:rPr>
              <a:t> </a:t>
            </a:r>
            <a:endParaRPr sz="1600" b="1" dirty="0">
              <a:latin typeface="Arial"/>
              <a:ea typeface="Arial"/>
              <a:cs typeface="Arial"/>
              <a:sym typeface="Arial"/>
            </a:endParaRPr>
          </a:p>
          <a:p>
            <a:pPr marL="12700"/>
            <a:r>
              <a:rPr lang="de-DE" sz="1600" dirty="0"/>
              <a:t>Projektleiter, Experte für Krisen- und Katastrophenmanagement</a:t>
            </a:r>
          </a:p>
          <a:p>
            <a:pPr marL="12700"/>
            <a:r>
              <a:rPr lang="en-US" sz="1600" dirty="0">
                <a:ea typeface="Arial"/>
                <a:cs typeface="Arial"/>
                <a:sym typeface="Arial"/>
              </a:rPr>
              <a:t>Center for Digital Safety and Security</a:t>
            </a:r>
            <a:endParaRPr lang="en-US" sz="1600" dirty="0"/>
          </a:p>
          <a:p>
            <a:pPr marL="12700"/>
            <a:r>
              <a:rPr lang="en-US" sz="1600" dirty="0">
                <a:ea typeface="Arial"/>
                <a:cs typeface="Arial"/>
                <a:sym typeface="Arial"/>
              </a:rPr>
              <a:t>AIT Austrian Institute of Technology</a:t>
            </a:r>
          </a:p>
          <a:p>
            <a:pPr marL="12700"/>
            <a:r>
              <a:rPr lang="en" sz="2000" dirty="0">
                <a:solidFill>
                  <a:schemeClr val="dk2"/>
                </a:solidFill>
                <a:latin typeface="Arial"/>
                <a:ea typeface="Arial"/>
                <a:cs typeface="Arial"/>
                <a:sym typeface="Arial"/>
              </a:rPr>
              <a:t> </a:t>
            </a:r>
            <a:endParaRPr sz="2000" dirty="0">
              <a:solidFill>
                <a:schemeClr val="dk2"/>
              </a:solidFill>
              <a:latin typeface="Arial"/>
              <a:ea typeface="Arial"/>
              <a:cs typeface="Arial"/>
              <a:sym typeface="Arial"/>
            </a:endParaRPr>
          </a:p>
        </p:txBody>
      </p:sp>
      <p:pic>
        <p:nvPicPr>
          <p:cNvPr id="12" name="Google Shape;1717;p165">
            <a:extLst>
              <a:ext uri="{FF2B5EF4-FFF2-40B4-BE49-F238E27FC236}">
                <a16:creationId xmlns:a16="http://schemas.microsoft.com/office/drawing/2014/main" id="{EA018CFD-2A9A-4327-8EC4-0E3054592514}"/>
              </a:ext>
            </a:extLst>
          </p:cNvPr>
          <p:cNvPicPr preferRelativeResize="0"/>
          <p:nvPr/>
        </p:nvPicPr>
        <p:blipFill rotWithShape="1">
          <a:blip r:embed="rId3">
            <a:alphaModFix/>
          </a:blip>
          <a:srcRect/>
          <a:stretch/>
        </p:blipFill>
        <p:spPr>
          <a:xfrm>
            <a:off x="448871" y="2024728"/>
            <a:ext cx="1689162" cy="592661"/>
          </a:xfrm>
          <a:prstGeom prst="rect">
            <a:avLst/>
          </a:prstGeom>
          <a:noFill/>
          <a:ln>
            <a:noFill/>
          </a:ln>
        </p:spPr>
      </p:pic>
    </p:spTree>
    <p:extLst>
      <p:ext uri="{BB962C8B-B14F-4D97-AF65-F5344CB8AC3E}">
        <p14:creationId xmlns:p14="http://schemas.microsoft.com/office/powerpoint/2010/main" val="3999834708"/>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5" name="Bild 9"/>
          <p:cNvPicPr/>
          <p:nvPr/>
        </p:nvPicPr>
        <p:blipFill>
          <a:blip r:embed="rId3" cstate="email">
            <a:extLst>
              <a:ext uri="{28A0092B-C50C-407E-A947-70E740481C1C}">
                <a14:useLocalDpi xmlns:a14="http://schemas.microsoft.com/office/drawing/2010/main"/>
              </a:ext>
            </a:extLst>
          </a:blip>
          <a:stretch/>
        </p:blipFill>
        <p:spPr>
          <a:xfrm rot="5400000">
            <a:off x="1143720" y="-1104120"/>
            <a:ext cx="6857280" cy="9143280"/>
          </a:xfrm>
          <a:prstGeom prst="rect">
            <a:avLst/>
          </a:prstGeom>
          <a:ln>
            <a:noFill/>
          </a:ln>
        </p:spPr>
      </p:pic>
      <p:sp>
        <p:nvSpPr>
          <p:cNvPr id="1236" name="CustomShape 1"/>
          <p:cNvSpPr/>
          <p:nvPr/>
        </p:nvSpPr>
        <p:spPr>
          <a:xfrm>
            <a:off x="0" y="26312"/>
            <a:ext cx="9143280" cy="7434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p:style>
      </p:sp>
      <p:sp>
        <p:nvSpPr>
          <p:cNvPr id="1237" name="CustomShape 2"/>
          <p:cNvSpPr/>
          <p:nvPr/>
        </p:nvSpPr>
        <p:spPr>
          <a:xfrm rot="5400000">
            <a:off x="1769040" y="-641160"/>
            <a:ext cx="5497560" cy="86979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sp>
        <p:nvSpPr>
          <p:cNvPr id="1238" name="Line 3"/>
          <p:cNvSpPr/>
          <p:nvPr/>
        </p:nvSpPr>
        <p:spPr>
          <a:xfrm>
            <a:off x="2905920" y="201240"/>
            <a:ext cx="0" cy="405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sp>
        <p:nvSpPr>
          <p:cNvPr id="1239" name="CustomShape 4"/>
          <p:cNvSpPr/>
          <p:nvPr/>
        </p:nvSpPr>
        <p:spPr>
          <a:xfrm>
            <a:off x="3067560" y="16200"/>
            <a:ext cx="5799240" cy="82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a:lnSpc>
                <a:spcPct val="90000"/>
              </a:lnSpc>
            </a:pPr>
            <a:r>
              <a:rPr lang="de-DE" sz="3200" b="0" strike="noStrike" spc="-1" dirty="0">
                <a:solidFill>
                  <a:srgbClr val="FFFFFF"/>
                </a:solidFill>
                <a:latin typeface="Arial"/>
                <a:ea typeface="Arial"/>
              </a:rPr>
              <a:t>Hitzewellen und Wetterextreme als Klima-Risiko</a:t>
            </a:r>
            <a:endParaRPr lang="de-DE" sz="3200" b="0" strike="noStrike" spc="-1" dirty="0">
              <a:latin typeface="Arial"/>
            </a:endParaRPr>
          </a:p>
        </p:txBody>
      </p:sp>
      <p:sp>
        <p:nvSpPr>
          <p:cNvPr id="1240" name="CustomShape 5"/>
          <p:cNvSpPr/>
          <p:nvPr/>
        </p:nvSpPr>
        <p:spPr>
          <a:xfrm>
            <a:off x="228600" y="6480720"/>
            <a:ext cx="1381680" cy="242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000" b="0" strike="noStrike" spc="-1">
                <a:solidFill>
                  <a:srgbClr val="767171"/>
                </a:solidFill>
                <a:latin typeface="Arial"/>
                <a:ea typeface="Arial"/>
              </a:rPr>
              <a:t>www.clarity-h2020.eu</a:t>
            </a:r>
            <a:endParaRPr lang="de-DE" sz="1000" b="0" strike="noStrike" spc="-1">
              <a:latin typeface="Arial"/>
            </a:endParaRPr>
          </a:p>
        </p:txBody>
      </p:sp>
      <p:sp>
        <p:nvSpPr>
          <p:cNvPr id="1241" name="CustomShape 6"/>
          <p:cNvSpPr/>
          <p:nvPr/>
        </p:nvSpPr>
        <p:spPr>
          <a:xfrm>
            <a:off x="6867000" y="640440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4F8E795-B388-48FF-AFEF-F3E4FE225AB7}" type="slidenum">
              <a:rPr lang="de-DE" sz="1000" b="0" strike="noStrike" spc="-1">
                <a:solidFill>
                  <a:srgbClr val="8B8B8B"/>
                </a:solidFill>
                <a:latin typeface="Arial"/>
                <a:ea typeface="Arial"/>
              </a:rPr>
              <a:t>3</a:t>
            </a:fld>
            <a:endParaRPr lang="de-DE" sz="1000" b="0" strike="noStrike" spc="-1">
              <a:latin typeface="Arial"/>
            </a:endParaRPr>
          </a:p>
        </p:txBody>
      </p:sp>
      <p:sp>
        <p:nvSpPr>
          <p:cNvPr id="1244" name="CustomShape 8"/>
          <p:cNvSpPr/>
          <p:nvPr/>
        </p:nvSpPr>
        <p:spPr>
          <a:xfrm>
            <a:off x="5189040" y="1165680"/>
            <a:ext cx="3742920" cy="3371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de-DE" sz="1600" b="0" strike="noStrike" spc="-1" dirty="0">
              <a:latin typeface="Arial"/>
            </a:endParaRPr>
          </a:p>
        </p:txBody>
      </p:sp>
      <p:pic>
        <p:nvPicPr>
          <p:cNvPr id="1251" name="Bild 12"/>
          <p:cNvPicPr/>
          <p:nvPr/>
        </p:nvPicPr>
        <p:blipFill>
          <a:blip r:embed="rId4"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pic>
        <p:nvPicPr>
          <p:cNvPr id="2" name="Grafik 1">
            <a:extLst>
              <a:ext uri="{FF2B5EF4-FFF2-40B4-BE49-F238E27FC236}">
                <a16:creationId xmlns:a16="http://schemas.microsoft.com/office/drawing/2014/main" id="{9C6FC57A-E862-442E-9CB6-FD911003A4C4}"/>
              </a:ext>
            </a:extLst>
          </p:cNvPr>
          <p:cNvPicPr>
            <a:picLocks noChangeAspect="1"/>
          </p:cNvPicPr>
          <p:nvPr/>
        </p:nvPicPr>
        <p:blipFill>
          <a:blip r:embed="rId5"/>
          <a:stretch>
            <a:fillRect/>
          </a:stretch>
        </p:blipFill>
        <p:spPr>
          <a:xfrm>
            <a:off x="200880" y="883112"/>
            <a:ext cx="8150940" cy="3919222"/>
          </a:xfrm>
          <a:prstGeom prst="rect">
            <a:avLst/>
          </a:prstGeom>
        </p:spPr>
      </p:pic>
      <p:sp>
        <p:nvSpPr>
          <p:cNvPr id="5" name="Textfeld 4">
            <a:extLst>
              <a:ext uri="{FF2B5EF4-FFF2-40B4-BE49-F238E27FC236}">
                <a16:creationId xmlns:a16="http://schemas.microsoft.com/office/drawing/2014/main" id="{5B3E2081-2AFA-4080-8FF0-DEFC60EB7316}"/>
              </a:ext>
            </a:extLst>
          </p:cNvPr>
          <p:cNvSpPr txBox="1"/>
          <p:nvPr/>
        </p:nvSpPr>
        <p:spPr>
          <a:xfrm>
            <a:off x="6931854" y="6395966"/>
            <a:ext cx="1346844" cy="246221"/>
          </a:xfrm>
          <a:prstGeom prst="rect">
            <a:avLst/>
          </a:prstGeom>
          <a:noFill/>
        </p:spPr>
        <p:txBody>
          <a:bodyPr wrap="none" rtlCol="0">
            <a:spAutoFit/>
          </a:bodyPr>
          <a:lstStyle/>
          <a:p>
            <a:r>
              <a:rPr lang="de-DE" sz="1000" dirty="0"/>
              <a:t>Quelle: </a:t>
            </a:r>
            <a:r>
              <a:rPr lang="de-DE" sz="1000" dirty="0" err="1"/>
              <a:t>GettyImages</a:t>
            </a:r>
            <a:endParaRPr lang="de-DE" sz="1000" dirty="0"/>
          </a:p>
        </p:txBody>
      </p:sp>
      <p:pic>
        <p:nvPicPr>
          <p:cNvPr id="4" name="Grafik 3">
            <a:extLst>
              <a:ext uri="{FF2B5EF4-FFF2-40B4-BE49-F238E27FC236}">
                <a16:creationId xmlns:a16="http://schemas.microsoft.com/office/drawing/2014/main" id="{9F7C944C-57A1-4AA4-86FD-C48A6B5DBBE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8083" y="4806241"/>
            <a:ext cx="2370203" cy="1577157"/>
          </a:xfrm>
          <a:prstGeom prst="rect">
            <a:avLst/>
          </a:prstGeom>
        </p:spPr>
      </p:pic>
      <p:pic>
        <p:nvPicPr>
          <p:cNvPr id="7" name="Grafik 6">
            <a:extLst>
              <a:ext uri="{FF2B5EF4-FFF2-40B4-BE49-F238E27FC236}">
                <a16:creationId xmlns:a16="http://schemas.microsoft.com/office/drawing/2014/main" id="{62145557-AF87-474E-ACB5-43C34BE90CA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67720" y="4800468"/>
            <a:ext cx="2370203" cy="1580135"/>
          </a:xfrm>
          <a:prstGeom prst="rect">
            <a:avLst/>
          </a:prstGeom>
        </p:spPr>
      </p:pic>
      <p:pic>
        <p:nvPicPr>
          <p:cNvPr id="10" name="Grafik 9">
            <a:extLst>
              <a:ext uri="{FF2B5EF4-FFF2-40B4-BE49-F238E27FC236}">
                <a16:creationId xmlns:a16="http://schemas.microsoft.com/office/drawing/2014/main" id="{8E4BB15A-FF39-4D81-BF2D-61ADF1022F0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53237" y="4786087"/>
            <a:ext cx="2214323" cy="1627856"/>
          </a:xfrm>
          <a:prstGeom prst="rect">
            <a:avLst/>
          </a:prstGeom>
        </p:spPr>
      </p:pic>
    </p:spTree>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 name="Bild 12"/>
          <p:cNvPicPr/>
          <p:nvPr/>
        </p:nvPicPr>
        <p:blipFill>
          <a:blip r:embed="rId3"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pic>
        <p:nvPicPr>
          <p:cNvPr id="1306" name="Grafik 38"/>
          <p:cNvPicPr/>
          <p:nvPr/>
        </p:nvPicPr>
        <p:blipFill>
          <a:blip r:embed="rId4" cstate="email">
            <a:extLst>
              <a:ext uri="{28A0092B-C50C-407E-A947-70E740481C1C}">
                <a14:useLocalDpi xmlns:a14="http://schemas.microsoft.com/office/drawing/2010/main"/>
              </a:ext>
            </a:extLst>
          </a:blip>
          <a:stretch/>
        </p:blipFill>
        <p:spPr>
          <a:xfrm>
            <a:off x="3344760" y="1778842"/>
            <a:ext cx="5799240" cy="4919824"/>
          </a:xfrm>
          <a:prstGeom prst="rect">
            <a:avLst/>
          </a:prstGeom>
          <a:ln>
            <a:noFill/>
          </a:ln>
        </p:spPr>
      </p:pic>
      <p:pic>
        <p:nvPicPr>
          <p:cNvPr id="1308" name="Grafik 1"/>
          <p:cNvPicPr/>
          <p:nvPr/>
        </p:nvPicPr>
        <p:blipFill>
          <a:blip r:embed="rId5" cstate="email">
            <a:extLst>
              <a:ext uri="{28A0092B-C50C-407E-A947-70E740481C1C}">
                <a14:useLocalDpi xmlns:a14="http://schemas.microsoft.com/office/drawing/2010/main"/>
              </a:ext>
            </a:extLst>
          </a:blip>
          <a:stretch/>
        </p:blipFill>
        <p:spPr>
          <a:xfrm>
            <a:off x="3632572" y="6031800"/>
            <a:ext cx="880200" cy="460800"/>
          </a:xfrm>
          <a:prstGeom prst="rect">
            <a:avLst/>
          </a:prstGeom>
          <a:ln>
            <a:noFill/>
          </a:ln>
        </p:spPr>
      </p:pic>
      <p:sp>
        <p:nvSpPr>
          <p:cNvPr id="1309" name="CustomShape 4"/>
          <p:cNvSpPr/>
          <p:nvPr/>
        </p:nvSpPr>
        <p:spPr>
          <a:xfrm>
            <a:off x="412473" y="1608627"/>
            <a:ext cx="3481949" cy="307631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de-DE" sz="1600" b="1" dirty="0"/>
              <a:t>Stadt Linz </a:t>
            </a:r>
            <a:r>
              <a:rPr lang="de-DE" sz="1600" dirty="0"/>
              <a:t>von 208.000 EW </a:t>
            </a:r>
          </a:p>
          <a:p>
            <a:r>
              <a:rPr lang="de-DE" sz="1600" dirty="0"/>
              <a:t>um 35.000 EW bis 2040; </a:t>
            </a:r>
          </a:p>
          <a:p>
            <a:r>
              <a:rPr lang="de-DE" sz="1600" dirty="0"/>
              <a:t>ein Plus von </a:t>
            </a:r>
            <a:r>
              <a:rPr lang="de-DE" sz="1600" dirty="0">
                <a:solidFill>
                  <a:srgbClr val="FF0000"/>
                </a:solidFill>
              </a:rPr>
              <a:t>14 %</a:t>
            </a:r>
            <a:r>
              <a:rPr lang="de-DE" sz="1600" dirty="0"/>
              <a:t> </a:t>
            </a:r>
          </a:p>
          <a:p>
            <a:endParaRPr lang="de-DE" sz="1600" dirty="0"/>
          </a:p>
          <a:p>
            <a:r>
              <a:rPr lang="de-DE" sz="1600" b="1" dirty="0"/>
              <a:t>Region Linz</a:t>
            </a:r>
            <a:r>
              <a:rPr lang="de-DE" sz="1600" dirty="0"/>
              <a:t>: von 595.000 EW </a:t>
            </a:r>
          </a:p>
          <a:p>
            <a:r>
              <a:rPr lang="de-DE" sz="1600" dirty="0"/>
              <a:t>um 65.000 EW bis 2040; </a:t>
            </a:r>
          </a:p>
          <a:p>
            <a:r>
              <a:rPr lang="de-DE" sz="1600" dirty="0"/>
              <a:t>ein Plus von </a:t>
            </a:r>
            <a:r>
              <a:rPr lang="de-DE" sz="1600" dirty="0">
                <a:solidFill>
                  <a:srgbClr val="FF0000"/>
                </a:solidFill>
              </a:rPr>
              <a:t>11 %</a:t>
            </a:r>
            <a:r>
              <a:rPr lang="de-DE" sz="1600" dirty="0"/>
              <a:t> </a:t>
            </a:r>
          </a:p>
          <a:p>
            <a:endParaRPr lang="de-DE" dirty="0"/>
          </a:p>
          <a:p>
            <a:pPr marL="285750" indent="-285750">
              <a:lnSpc>
                <a:spcPct val="100000"/>
              </a:lnSpc>
              <a:buFont typeface="Wingdings" panose="05000000000000000000" pitchFamily="2" charset="2"/>
              <a:buChar char="Ø"/>
            </a:pPr>
            <a:r>
              <a:rPr lang="de-DE" sz="1600" b="1" strike="noStrike" spc="-1" dirty="0">
                <a:solidFill>
                  <a:srgbClr val="000000"/>
                </a:solidFill>
                <a:latin typeface="+mj-lt"/>
                <a:ea typeface="DejaVu Sans"/>
              </a:rPr>
              <a:t>Linz benötigt Wohnraum </a:t>
            </a:r>
          </a:p>
          <a:p>
            <a:pPr>
              <a:lnSpc>
                <a:spcPct val="100000"/>
              </a:lnSpc>
            </a:pPr>
            <a:r>
              <a:rPr lang="de-DE" sz="1600" b="1" strike="noStrike" spc="-1" dirty="0">
                <a:solidFill>
                  <a:srgbClr val="000000"/>
                </a:solidFill>
                <a:latin typeface="+mj-lt"/>
                <a:ea typeface="DejaVu Sans"/>
              </a:rPr>
              <a:t>     und Büroflächen</a:t>
            </a:r>
            <a:r>
              <a:rPr lang="de-DE" sz="1600" b="1" spc="-1" dirty="0">
                <a:solidFill>
                  <a:srgbClr val="000000"/>
                </a:solidFill>
                <a:latin typeface="+mj-lt"/>
                <a:ea typeface="DejaVu Sans"/>
              </a:rPr>
              <a:t>!</a:t>
            </a:r>
            <a:endParaRPr lang="de-DE" sz="1600" b="1" strike="noStrike" spc="-1" dirty="0">
              <a:solidFill>
                <a:srgbClr val="000000"/>
              </a:solidFill>
              <a:latin typeface="+mj-lt"/>
              <a:ea typeface="DejaVu Sans"/>
            </a:endParaRPr>
          </a:p>
          <a:p>
            <a:pPr>
              <a:lnSpc>
                <a:spcPct val="100000"/>
              </a:lnSpc>
            </a:pPr>
            <a:endParaRPr lang="de-DE" sz="1600" spc="-1" dirty="0">
              <a:solidFill>
                <a:srgbClr val="000000"/>
              </a:solidFill>
              <a:latin typeface="+mj-lt"/>
              <a:ea typeface="DejaVu Sans"/>
            </a:endParaRPr>
          </a:p>
          <a:p>
            <a:pPr>
              <a:lnSpc>
                <a:spcPct val="100000"/>
              </a:lnSpc>
            </a:pPr>
            <a:endParaRPr lang="de-DE" sz="1600" spc="-1" dirty="0">
              <a:solidFill>
                <a:srgbClr val="000000"/>
              </a:solidFill>
              <a:latin typeface="+mj-lt"/>
              <a:ea typeface="DejaVu Sans"/>
            </a:endParaRPr>
          </a:p>
        </p:txBody>
      </p:sp>
      <p:sp>
        <p:nvSpPr>
          <p:cNvPr id="9" name="CustomShape 1">
            <a:extLst>
              <a:ext uri="{FF2B5EF4-FFF2-40B4-BE49-F238E27FC236}">
                <a16:creationId xmlns:a16="http://schemas.microsoft.com/office/drawing/2014/main" id="{61948501-EF01-436F-A5B5-78446A764B0D}"/>
              </a:ext>
            </a:extLst>
          </p:cNvPr>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C5BF7D8-74AF-4126-AEDC-0A0EC61135FE}" type="slidenum">
              <a:rPr lang="de-DE" sz="1200" b="0" strike="noStrike" spc="-1">
                <a:solidFill>
                  <a:srgbClr val="8B8B8B"/>
                </a:solidFill>
                <a:latin typeface="Calibri"/>
              </a:rPr>
              <a:t>4</a:t>
            </a:fld>
            <a:endParaRPr lang="de-DE" sz="1200" b="0" strike="noStrike" spc="-1">
              <a:latin typeface="Arial"/>
            </a:endParaRPr>
          </a:p>
        </p:txBody>
      </p:sp>
      <p:sp>
        <p:nvSpPr>
          <p:cNvPr id="10" name="CustomShape 5"/>
          <p:cNvSpPr/>
          <p:nvPr/>
        </p:nvSpPr>
        <p:spPr>
          <a:xfrm>
            <a:off x="3067560" y="16200"/>
            <a:ext cx="5799240" cy="82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de-DE" sz="2400" b="0" strike="noStrike" spc="-1" dirty="0">
                <a:solidFill>
                  <a:srgbClr val="FFFFFF"/>
                </a:solidFill>
                <a:latin typeface="Arial"/>
                <a:ea typeface="Arial"/>
              </a:rPr>
              <a:t>Linz: Stadtentwicklung und Klimawandel</a:t>
            </a:r>
            <a:endParaRPr lang="de-DE" sz="2400" b="0" strike="noStrike" spc="-1" dirty="0">
              <a:latin typeface="Arial"/>
            </a:endParaRPr>
          </a:p>
        </p:txBody>
      </p:sp>
      <p:sp>
        <p:nvSpPr>
          <p:cNvPr id="11" name="Line 2"/>
          <p:cNvSpPr/>
          <p:nvPr/>
        </p:nvSpPr>
        <p:spPr>
          <a:xfrm>
            <a:off x="2905920" y="201240"/>
            <a:ext cx="0" cy="405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sp>
        <p:nvSpPr>
          <p:cNvPr id="12" name="Textfeld 11">
            <a:extLst>
              <a:ext uri="{FF2B5EF4-FFF2-40B4-BE49-F238E27FC236}">
                <a16:creationId xmlns:a16="http://schemas.microsoft.com/office/drawing/2014/main" id="{E6D39B39-C950-4793-9909-5BAF73764274}"/>
              </a:ext>
            </a:extLst>
          </p:cNvPr>
          <p:cNvSpPr txBox="1"/>
          <p:nvPr/>
        </p:nvSpPr>
        <p:spPr>
          <a:xfrm>
            <a:off x="412474" y="1060182"/>
            <a:ext cx="5693063" cy="369332"/>
          </a:xfrm>
          <a:prstGeom prst="rect">
            <a:avLst/>
          </a:prstGeom>
          <a:solidFill>
            <a:schemeClr val="bg1">
              <a:alpha val="48000"/>
            </a:schemeClr>
          </a:solidFill>
        </p:spPr>
        <p:txBody>
          <a:bodyPr wrap="square" rtlCol="0">
            <a:spAutoFit/>
          </a:bodyPr>
          <a:lstStyle/>
          <a:p>
            <a:r>
              <a:rPr lang="de-DE" b="1" dirty="0">
                <a:latin typeface="+mj-lt"/>
              </a:rPr>
              <a:t>Bevölkerungswachstum bis 2040</a:t>
            </a:r>
          </a:p>
        </p:txBody>
      </p:sp>
    </p:spTree>
  </p:cSld>
  <p:clrMapOvr>
    <a:masterClrMapping/>
  </p:clrMapOvr>
  <p:transition spd="slow" advTm="0">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CustomShape 1"/>
          <p:cNvSpPr/>
          <p:nvPr/>
        </p:nvSpPr>
        <p:spPr>
          <a:xfrm>
            <a:off x="6196902" y="1374480"/>
            <a:ext cx="2918298" cy="4445917"/>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spcBef>
                <a:spcPts val="901"/>
              </a:spcBef>
            </a:pPr>
            <a:r>
              <a:rPr lang="de-DE" sz="1800" b="1" strike="noStrike" spc="-1" dirty="0">
                <a:solidFill>
                  <a:srgbClr val="000000"/>
                </a:solidFill>
                <a:latin typeface="+mj-lt"/>
                <a:ea typeface="DejaVu Sans"/>
              </a:rPr>
              <a:t>Indikator:</a:t>
            </a:r>
            <a:endParaRPr lang="de-DE" sz="1800" b="1" strike="noStrike" spc="-1" dirty="0">
              <a:latin typeface="+mj-lt"/>
            </a:endParaRPr>
          </a:p>
          <a:p>
            <a:pPr>
              <a:lnSpc>
                <a:spcPct val="100000"/>
              </a:lnSpc>
              <a:spcBef>
                <a:spcPts val="901"/>
              </a:spcBef>
            </a:pPr>
            <a:r>
              <a:rPr lang="de-DE" sz="1600" b="0" strike="noStrike" spc="-1" dirty="0">
                <a:solidFill>
                  <a:srgbClr val="000000"/>
                </a:solidFill>
                <a:latin typeface="+mj-lt"/>
                <a:ea typeface="DejaVu Sans"/>
              </a:rPr>
              <a:t>Temperaturdifferenz zwischen Land und Stadt (v.a. in der Nacht)</a:t>
            </a:r>
            <a:endParaRPr lang="de-DE" sz="1600" b="0" strike="noStrike" spc="-1" dirty="0">
              <a:latin typeface="+mj-lt"/>
            </a:endParaRPr>
          </a:p>
          <a:p>
            <a:pPr>
              <a:lnSpc>
                <a:spcPct val="100000"/>
              </a:lnSpc>
              <a:spcBef>
                <a:spcPts val="901"/>
              </a:spcBef>
            </a:pPr>
            <a:endParaRPr lang="de-DE" sz="1800" b="0" strike="noStrike" spc="-1" dirty="0">
              <a:latin typeface="+mj-lt"/>
            </a:endParaRPr>
          </a:p>
          <a:p>
            <a:pPr>
              <a:lnSpc>
                <a:spcPct val="100000"/>
              </a:lnSpc>
              <a:spcBef>
                <a:spcPts val="901"/>
              </a:spcBef>
            </a:pPr>
            <a:r>
              <a:rPr lang="de-DE" sz="1800" b="1" strike="noStrike" spc="-1" dirty="0">
                <a:solidFill>
                  <a:srgbClr val="000000"/>
                </a:solidFill>
                <a:latin typeface="+mj-lt"/>
                <a:ea typeface="DejaVu Sans"/>
              </a:rPr>
              <a:t>Paradigmenwechsel:</a:t>
            </a:r>
            <a:endParaRPr lang="de-DE" sz="1800" b="1" strike="noStrike" spc="-1" dirty="0">
              <a:latin typeface="+mj-lt"/>
            </a:endParaRPr>
          </a:p>
          <a:p>
            <a:pPr marL="286470" indent="-285750">
              <a:lnSpc>
                <a:spcPct val="100000"/>
              </a:lnSpc>
              <a:spcBef>
                <a:spcPts val="901"/>
              </a:spcBef>
              <a:buClr>
                <a:srgbClr val="000000"/>
              </a:buClr>
              <a:buFont typeface="Wingdings" panose="05000000000000000000" pitchFamily="2" charset="2"/>
              <a:buChar char="§"/>
            </a:pPr>
            <a:r>
              <a:rPr lang="de-DE" sz="1600" b="0" strike="noStrike" spc="-1" dirty="0">
                <a:solidFill>
                  <a:srgbClr val="000000"/>
                </a:solidFill>
                <a:latin typeface="+mj-lt"/>
                <a:ea typeface="DejaVu Sans"/>
              </a:rPr>
              <a:t>Viele Hitzeinseln in der Stadt </a:t>
            </a:r>
            <a:endParaRPr lang="de-DE" sz="1600" b="0" strike="noStrike" spc="-1" dirty="0">
              <a:latin typeface="+mj-lt"/>
            </a:endParaRPr>
          </a:p>
          <a:p>
            <a:pPr marL="286470" indent="-285750">
              <a:lnSpc>
                <a:spcPct val="100000"/>
              </a:lnSpc>
              <a:spcBef>
                <a:spcPts val="901"/>
              </a:spcBef>
              <a:buClr>
                <a:srgbClr val="000000"/>
              </a:buClr>
              <a:buFont typeface="Wingdings" panose="05000000000000000000" pitchFamily="2" charset="2"/>
              <a:buChar char="§"/>
            </a:pPr>
            <a:r>
              <a:rPr lang="de-DE" sz="1600" b="0" strike="noStrike" spc="-1" dirty="0">
                <a:solidFill>
                  <a:srgbClr val="000000"/>
                </a:solidFill>
                <a:latin typeface="+mj-lt"/>
                <a:ea typeface="DejaVu Sans"/>
              </a:rPr>
              <a:t>in Abhängigkeit von Bebauung, Versiegelung, Begrünung </a:t>
            </a:r>
            <a:endParaRPr lang="de-DE" sz="1600" b="0" strike="noStrike" spc="-1" dirty="0">
              <a:latin typeface="+mj-lt"/>
            </a:endParaRPr>
          </a:p>
          <a:p>
            <a:pPr marL="286470" indent="-285750">
              <a:lnSpc>
                <a:spcPct val="100000"/>
              </a:lnSpc>
              <a:spcBef>
                <a:spcPts val="901"/>
              </a:spcBef>
              <a:buClr>
                <a:srgbClr val="000000"/>
              </a:buClr>
              <a:buFont typeface="Wingdings" panose="05000000000000000000" pitchFamily="2" charset="2"/>
              <a:buChar char="§"/>
            </a:pPr>
            <a:r>
              <a:rPr lang="de-DE" sz="1600" b="0" strike="noStrike" spc="-1" dirty="0">
                <a:solidFill>
                  <a:srgbClr val="000000"/>
                </a:solidFill>
                <a:latin typeface="+mj-lt"/>
                <a:ea typeface="DejaVu Sans"/>
              </a:rPr>
              <a:t>Beachtung der Temperaturdifferenzen innerhalb der Stadt</a:t>
            </a:r>
            <a:endParaRPr lang="de-DE" sz="1600" b="0" strike="noStrike" spc="-1" dirty="0">
              <a:latin typeface="+mj-lt"/>
            </a:endParaRPr>
          </a:p>
        </p:txBody>
      </p:sp>
      <p:sp>
        <p:nvSpPr>
          <p:cNvPr id="1279" name="Line 2"/>
          <p:cNvSpPr/>
          <p:nvPr/>
        </p:nvSpPr>
        <p:spPr>
          <a:xfrm>
            <a:off x="2905920" y="201240"/>
            <a:ext cx="0" cy="405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sp>
        <p:nvSpPr>
          <p:cNvPr id="1280" name="CustomShape 3"/>
          <p:cNvSpPr/>
          <p:nvPr/>
        </p:nvSpPr>
        <p:spPr>
          <a:xfrm>
            <a:off x="3067560" y="16200"/>
            <a:ext cx="5799240" cy="82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de-DE" sz="2800" b="0" strike="noStrike" spc="-1" dirty="0">
                <a:solidFill>
                  <a:srgbClr val="FFFFFF"/>
                </a:solidFill>
                <a:latin typeface="Arial"/>
                <a:ea typeface="Arial"/>
              </a:rPr>
              <a:t>Urbane Hitzeinseln</a:t>
            </a:r>
            <a:endParaRPr lang="de-DE" sz="2800" b="0" strike="noStrike" spc="-1" dirty="0">
              <a:latin typeface="Arial"/>
            </a:endParaRPr>
          </a:p>
        </p:txBody>
      </p:sp>
      <p:sp>
        <p:nvSpPr>
          <p:cNvPr id="7" name="CustomShape 1">
            <a:extLst>
              <a:ext uri="{FF2B5EF4-FFF2-40B4-BE49-F238E27FC236}">
                <a16:creationId xmlns:a16="http://schemas.microsoft.com/office/drawing/2014/main" id="{9068A031-2CE7-4F5F-90B1-CC911F292BC5}"/>
              </a:ext>
            </a:extLst>
          </p:cNvPr>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C5BF7D8-74AF-4126-AEDC-0A0EC61135FE}" type="slidenum">
              <a:rPr lang="de-DE" sz="1200" b="0" strike="noStrike" spc="-1">
                <a:solidFill>
                  <a:srgbClr val="8B8B8B"/>
                </a:solidFill>
                <a:latin typeface="Calibri"/>
              </a:rPr>
              <a:t>5</a:t>
            </a:fld>
            <a:endParaRPr lang="de-DE" sz="1200" b="0" strike="noStrike" spc="-1">
              <a:latin typeface="Arial"/>
            </a:endParaRPr>
          </a:p>
        </p:txBody>
      </p:sp>
      <p:pic>
        <p:nvPicPr>
          <p:cNvPr id="2" name="Grafik 1">
            <a:extLst>
              <a:ext uri="{FF2B5EF4-FFF2-40B4-BE49-F238E27FC236}">
                <a16:creationId xmlns:a16="http://schemas.microsoft.com/office/drawing/2014/main" id="{2606CF65-BD2B-4454-98DB-F9F2FD96B986}"/>
              </a:ext>
            </a:extLst>
          </p:cNvPr>
          <p:cNvPicPr>
            <a:picLocks noChangeAspect="1"/>
          </p:cNvPicPr>
          <p:nvPr/>
        </p:nvPicPr>
        <p:blipFill>
          <a:blip r:embed="rId3"/>
          <a:stretch>
            <a:fillRect/>
          </a:stretch>
        </p:blipFill>
        <p:spPr>
          <a:xfrm>
            <a:off x="0" y="1374481"/>
            <a:ext cx="6196902" cy="4343039"/>
          </a:xfrm>
          <a:prstGeom prst="rect">
            <a:avLst/>
          </a:prstGeom>
        </p:spPr>
      </p:pic>
      <p:sp>
        <p:nvSpPr>
          <p:cNvPr id="3" name="Textfeld 2">
            <a:extLst>
              <a:ext uri="{FF2B5EF4-FFF2-40B4-BE49-F238E27FC236}">
                <a16:creationId xmlns:a16="http://schemas.microsoft.com/office/drawing/2014/main" id="{03BD5B60-F5EC-4AFC-8529-F4106D390E99}"/>
              </a:ext>
            </a:extLst>
          </p:cNvPr>
          <p:cNvSpPr txBox="1"/>
          <p:nvPr/>
        </p:nvSpPr>
        <p:spPr>
          <a:xfrm>
            <a:off x="204216" y="6218020"/>
            <a:ext cx="3905236" cy="246221"/>
          </a:xfrm>
          <a:prstGeom prst="rect">
            <a:avLst/>
          </a:prstGeom>
          <a:noFill/>
        </p:spPr>
        <p:txBody>
          <a:bodyPr wrap="none" rtlCol="0">
            <a:spAutoFit/>
          </a:bodyPr>
          <a:lstStyle/>
          <a:p>
            <a:r>
              <a:rPr lang="de-DE" sz="1000" i="1" dirty="0"/>
              <a:t>Quelle: https://www.epa.gov/heat-islands/learn-about-heat-islands</a:t>
            </a:r>
          </a:p>
        </p:txBody>
      </p:sp>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7">
            <a:extLst>
              <a:ext uri="{FF2B5EF4-FFF2-40B4-BE49-F238E27FC236}">
                <a16:creationId xmlns:a16="http://schemas.microsoft.com/office/drawing/2014/main" id="{22DD20C6-D5B1-40DA-A324-3CC8BA9C3B4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2833" y="2528302"/>
            <a:ext cx="4811627" cy="3581400"/>
          </a:xfrm>
          <a:prstGeom prst="rect">
            <a:avLst/>
          </a:prstGeom>
          <a:noFill/>
        </p:spPr>
      </p:pic>
      <p:sp>
        <p:nvSpPr>
          <p:cNvPr id="5" name="Rechteck 4">
            <a:extLst>
              <a:ext uri="{FF2B5EF4-FFF2-40B4-BE49-F238E27FC236}">
                <a16:creationId xmlns:a16="http://schemas.microsoft.com/office/drawing/2014/main" id="{8E63F128-6312-450A-BD47-D02739A15E6F}"/>
              </a:ext>
            </a:extLst>
          </p:cNvPr>
          <p:cNvSpPr/>
          <p:nvPr/>
        </p:nvSpPr>
        <p:spPr>
          <a:xfrm>
            <a:off x="329540" y="1026427"/>
            <a:ext cx="5785140" cy="3970318"/>
          </a:xfrm>
          <a:prstGeom prst="rect">
            <a:avLst/>
          </a:prstGeom>
        </p:spPr>
        <p:txBody>
          <a:bodyPr wrap="square">
            <a:spAutoFit/>
          </a:bodyPr>
          <a:lstStyle/>
          <a:p>
            <a:endParaRPr lang="de-AT" b="1" noProof="1"/>
          </a:p>
          <a:p>
            <a:endParaRPr lang="de-AT" b="1" noProof="1"/>
          </a:p>
          <a:p>
            <a:r>
              <a:rPr lang="de-AT" b="1" noProof="1"/>
              <a:t>Stadt Linz ist eine von vier Anwendungsregionen</a:t>
            </a:r>
          </a:p>
          <a:p>
            <a:pPr marL="742950" lvl="1" indent="-285750">
              <a:buFont typeface="Wingdings" panose="05000000000000000000" pitchFamily="2" charset="2"/>
              <a:buChar char="§"/>
            </a:pPr>
            <a:r>
              <a:rPr lang="de-AT" noProof="1"/>
              <a:t>Linz</a:t>
            </a:r>
          </a:p>
          <a:p>
            <a:pPr marL="742950" lvl="1" indent="-285750">
              <a:buFont typeface="Wingdings" panose="05000000000000000000" pitchFamily="2" charset="2"/>
              <a:buChar char="§"/>
            </a:pPr>
            <a:r>
              <a:rPr lang="de-AT" noProof="1"/>
              <a:t>Stockholm/Jönköping</a:t>
            </a:r>
          </a:p>
          <a:p>
            <a:pPr marL="742950" lvl="1" indent="-285750">
              <a:buFont typeface="Wingdings" panose="05000000000000000000" pitchFamily="2" charset="2"/>
              <a:buChar char="§"/>
            </a:pPr>
            <a:r>
              <a:rPr lang="de-AT" noProof="1"/>
              <a:t>Neapel</a:t>
            </a:r>
          </a:p>
          <a:p>
            <a:pPr marL="742950" lvl="1" indent="-285750">
              <a:buFont typeface="Wingdings" panose="05000000000000000000" pitchFamily="2" charset="2"/>
              <a:buChar char="§"/>
            </a:pPr>
            <a:r>
              <a:rPr lang="de-AT" noProof="1"/>
              <a:t>Spanien</a:t>
            </a:r>
          </a:p>
          <a:p>
            <a:pPr marL="742950" lvl="1" indent="-285750">
              <a:buFont typeface="Wingdings" panose="05000000000000000000" pitchFamily="2" charset="2"/>
              <a:buChar char="§"/>
            </a:pPr>
            <a:endParaRPr lang="de-AT" noProof="1"/>
          </a:p>
          <a:p>
            <a:r>
              <a:rPr lang="de-AT" b="1" noProof="1"/>
              <a:t>Unterschiedliche Fragestellungen zur Klimawandelanpassung</a:t>
            </a:r>
          </a:p>
          <a:p>
            <a:pPr marL="742950" lvl="1" indent="-285750">
              <a:buFont typeface="Wingdings" panose="05000000000000000000" pitchFamily="2" charset="2"/>
              <a:buChar char="§"/>
            </a:pPr>
            <a:r>
              <a:rPr lang="de-AT" noProof="1"/>
              <a:t>Hitze</a:t>
            </a:r>
          </a:p>
          <a:p>
            <a:pPr marL="742950" lvl="1" indent="-285750">
              <a:buFont typeface="Wingdings" panose="05000000000000000000" pitchFamily="2" charset="2"/>
              <a:buChar char="§"/>
            </a:pPr>
            <a:r>
              <a:rPr lang="de-AT" noProof="1"/>
              <a:t>Überschwemmungen</a:t>
            </a:r>
          </a:p>
          <a:p>
            <a:pPr marL="742950" lvl="1" indent="-285750">
              <a:buFont typeface="Wingdings" panose="05000000000000000000" pitchFamily="2" charset="2"/>
              <a:buChar char="§"/>
            </a:pPr>
            <a:r>
              <a:rPr lang="de-AT" noProof="1"/>
              <a:t>Resiliente Stadtplanung</a:t>
            </a:r>
          </a:p>
          <a:p>
            <a:pPr marL="742950" lvl="1" indent="-285750">
              <a:buFont typeface="Wingdings" panose="05000000000000000000" pitchFamily="2" charset="2"/>
              <a:buChar char="§"/>
            </a:pPr>
            <a:r>
              <a:rPr lang="de-AT" noProof="1"/>
              <a:t>Verkehrsinfrastruktur</a:t>
            </a:r>
          </a:p>
        </p:txBody>
      </p:sp>
      <p:sp>
        <p:nvSpPr>
          <p:cNvPr id="6" name="Titel 3">
            <a:extLst>
              <a:ext uri="{FF2B5EF4-FFF2-40B4-BE49-F238E27FC236}">
                <a16:creationId xmlns:a16="http://schemas.microsoft.com/office/drawing/2014/main" id="{DCD336C4-7E0B-4D87-8C92-E62F0EF61EF4}"/>
              </a:ext>
            </a:extLst>
          </p:cNvPr>
          <p:cNvSpPr txBox="1">
            <a:spLocks/>
          </p:cNvSpPr>
          <p:nvPr/>
        </p:nvSpPr>
        <p:spPr>
          <a:xfrm>
            <a:off x="2795728" y="33098"/>
            <a:ext cx="6274023" cy="720080"/>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chemeClr val="bg1"/>
                </a:solidFill>
              </a:rPr>
              <a:t>Linz als Teil von einem großen Ganzen</a:t>
            </a:r>
          </a:p>
        </p:txBody>
      </p:sp>
    </p:spTree>
    <p:extLst>
      <p:ext uri="{BB962C8B-B14F-4D97-AF65-F5344CB8AC3E}">
        <p14:creationId xmlns:p14="http://schemas.microsoft.com/office/powerpoint/2010/main" val="1423810420"/>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CustomShape 1"/>
          <p:cNvSpPr/>
          <p:nvPr/>
        </p:nvSpPr>
        <p:spPr>
          <a:xfrm>
            <a:off x="717840" y="1227672"/>
            <a:ext cx="3713400" cy="15631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spcBef>
                <a:spcPts val="600"/>
              </a:spcBef>
            </a:pPr>
            <a:r>
              <a:rPr lang="de-DE" sz="1600" b="1" strike="noStrike" spc="-1" dirty="0">
                <a:solidFill>
                  <a:srgbClr val="000000"/>
                </a:solidFill>
                <a:latin typeface="+mj-lt"/>
              </a:rPr>
              <a:t>Bereitstellen von Klima-Services </a:t>
            </a:r>
            <a:endParaRPr lang="de-DE" sz="1600" b="0" strike="noStrike" spc="-1" dirty="0">
              <a:latin typeface="+mj-lt"/>
            </a:endParaRPr>
          </a:p>
          <a:p>
            <a:pPr marL="285750" indent="-285750">
              <a:spcBef>
                <a:spcPts val="600"/>
              </a:spcBef>
              <a:buFont typeface="Arial" panose="020B0604020202020204" pitchFamily="34" charset="0"/>
              <a:buChar char="•"/>
            </a:pPr>
            <a:r>
              <a:rPr lang="de-DE" sz="1600" b="1" strike="noStrike" spc="-1" dirty="0">
                <a:solidFill>
                  <a:srgbClr val="000000"/>
                </a:solidFill>
                <a:latin typeface="+mj-lt"/>
              </a:rPr>
              <a:t>für Klimaschutz der Bevölkerung und städtischer Infrastrukturen</a:t>
            </a:r>
            <a:endParaRPr lang="de-DE" sz="1600" b="0" strike="noStrike" spc="-1" dirty="0">
              <a:latin typeface="+mj-lt"/>
            </a:endParaRPr>
          </a:p>
          <a:p>
            <a:pPr marL="285750" indent="-285750">
              <a:spcBef>
                <a:spcPts val="600"/>
              </a:spcBef>
              <a:buFont typeface="Arial" panose="020B0604020202020204" pitchFamily="34" charset="0"/>
              <a:buChar char="•"/>
            </a:pPr>
            <a:r>
              <a:rPr lang="de-DE" sz="1600" b="1" strike="noStrike" spc="-1" dirty="0">
                <a:solidFill>
                  <a:srgbClr val="000000"/>
                </a:solidFill>
                <a:latin typeface="+mj-lt"/>
              </a:rPr>
              <a:t>in unterschiedlichen räumlichen Skalen</a:t>
            </a:r>
            <a:endParaRPr lang="de-DE" sz="1600" b="0" strike="noStrike" spc="-1" dirty="0">
              <a:latin typeface="+mj-lt"/>
            </a:endParaRPr>
          </a:p>
          <a:p>
            <a:pPr>
              <a:lnSpc>
                <a:spcPct val="90000"/>
              </a:lnSpc>
              <a:spcBef>
                <a:spcPts val="1001"/>
              </a:spcBef>
            </a:pPr>
            <a:r>
              <a:rPr dirty="0">
                <a:latin typeface="+mj-lt"/>
              </a:rPr>
              <a:t/>
            </a:r>
            <a:br>
              <a:rPr dirty="0">
                <a:latin typeface="+mj-lt"/>
              </a:rPr>
            </a:br>
            <a:r>
              <a:rPr dirty="0">
                <a:latin typeface="+mj-lt"/>
              </a:rPr>
              <a:t/>
            </a:r>
            <a:br>
              <a:rPr dirty="0">
                <a:latin typeface="+mj-lt"/>
              </a:rPr>
            </a:br>
            <a:endParaRPr lang="de-DE" sz="1600" b="0" strike="noStrike" spc="-1" dirty="0">
              <a:latin typeface="+mj-lt"/>
            </a:endParaRPr>
          </a:p>
          <a:p>
            <a:pPr>
              <a:lnSpc>
                <a:spcPct val="90000"/>
              </a:lnSpc>
              <a:spcBef>
                <a:spcPts val="1001"/>
              </a:spcBef>
            </a:pPr>
            <a:endParaRPr lang="de-DE" sz="1600" b="0" strike="noStrike" spc="-1" dirty="0">
              <a:latin typeface="+mj-lt"/>
            </a:endParaRPr>
          </a:p>
          <a:p>
            <a:pPr>
              <a:lnSpc>
                <a:spcPct val="90000"/>
              </a:lnSpc>
              <a:spcBef>
                <a:spcPts val="1001"/>
              </a:spcBef>
            </a:pPr>
            <a:endParaRPr lang="de-DE" sz="1600" b="0" strike="noStrike" spc="-1" dirty="0">
              <a:latin typeface="+mj-lt"/>
            </a:endParaRPr>
          </a:p>
        </p:txBody>
      </p:sp>
      <p:sp>
        <p:nvSpPr>
          <p:cNvPr id="1226" name="CustomShape 2"/>
          <p:cNvSpPr/>
          <p:nvPr/>
        </p:nvSpPr>
        <p:spPr>
          <a:xfrm>
            <a:off x="275400" y="5787000"/>
            <a:ext cx="442440" cy="287280"/>
          </a:xfrm>
          <a:prstGeom prst="rect">
            <a:avLst/>
          </a:prstGeom>
          <a:noFill/>
          <a:ln>
            <a:noFill/>
          </a:ln>
        </p:spPr>
        <p:style>
          <a:lnRef idx="0">
            <a:scrgbClr r="0" g="0" b="0"/>
          </a:lnRef>
          <a:fillRef idx="0">
            <a:scrgbClr r="0" g="0" b="0"/>
          </a:fillRef>
          <a:effectRef idx="0">
            <a:scrgbClr r="0" g="0" b="0"/>
          </a:effectRef>
          <a:fontRef idx="minor"/>
        </p:style>
      </p:sp>
      <p:sp>
        <p:nvSpPr>
          <p:cNvPr id="1227" name="CustomShape 3"/>
          <p:cNvSpPr/>
          <p:nvPr/>
        </p:nvSpPr>
        <p:spPr>
          <a:xfrm>
            <a:off x="2856312" y="24300"/>
            <a:ext cx="6560280" cy="71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de-DE" sz="2800" strike="noStrike" spc="-1" dirty="0">
                <a:solidFill>
                  <a:srgbClr val="FFFFFF"/>
                </a:solidFill>
                <a:latin typeface="+mj-lt"/>
              </a:rPr>
              <a:t>Projektziele</a:t>
            </a:r>
            <a:endParaRPr lang="de-DE" sz="2800" strike="noStrike" spc="-1" dirty="0">
              <a:latin typeface="+mj-lt"/>
            </a:endParaRPr>
          </a:p>
        </p:txBody>
      </p:sp>
      <p:sp>
        <p:nvSpPr>
          <p:cNvPr id="1228" name="CustomShape 4"/>
          <p:cNvSpPr/>
          <p:nvPr/>
        </p:nvSpPr>
        <p:spPr>
          <a:xfrm>
            <a:off x="4644000" y="1207440"/>
            <a:ext cx="4075920" cy="18452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800" b="1" strike="noStrike" spc="-1" dirty="0">
                <a:solidFill>
                  <a:srgbClr val="000000"/>
                </a:solidFill>
                <a:latin typeface="+mj-lt"/>
                <a:ea typeface="DejaVu Sans"/>
              </a:rPr>
              <a:t>Warum?</a:t>
            </a:r>
            <a:endParaRPr lang="de-DE" sz="1800" b="1" strike="noStrike" spc="-1" dirty="0">
              <a:latin typeface="+mj-lt"/>
            </a:endParaRPr>
          </a:p>
          <a:p>
            <a:pPr marL="214200" indent="-213480">
              <a:lnSpc>
                <a:spcPct val="100000"/>
              </a:lnSpc>
              <a:buClr>
                <a:srgbClr val="000000"/>
              </a:buClr>
              <a:buFont typeface="Arial"/>
              <a:buChar char="•"/>
            </a:pPr>
            <a:r>
              <a:rPr lang="de-DE" sz="1600" b="0" strike="noStrike" spc="-1" dirty="0">
                <a:solidFill>
                  <a:srgbClr val="000000"/>
                </a:solidFill>
                <a:latin typeface="+mj-lt"/>
                <a:ea typeface="DejaVu Sans"/>
              </a:rPr>
              <a:t>Klimawandel hat große Auswirkungen auf Umwelt und Gesellschaft </a:t>
            </a:r>
            <a:br>
              <a:rPr lang="de-DE" sz="1600" b="0" strike="noStrike" spc="-1" dirty="0">
                <a:solidFill>
                  <a:srgbClr val="000000"/>
                </a:solidFill>
                <a:latin typeface="+mj-lt"/>
                <a:ea typeface="DejaVu Sans"/>
              </a:rPr>
            </a:br>
            <a:r>
              <a:rPr lang="de-DE" sz="1600" b="0" strike="noStrike" spc="-1" dirty="0">
                <a:solidFill>
                  <a:srgbClr val="000000"/>
                </a:solidFill>
                <a:latin typeface="+mj-lt"/>
                <a:ea typeface="DejaVu Sans"/>
              </a:rPr>
              <a:t>Gesundheit – Investitionen – Umwelt </a:t>
            </a:r>
            <a:endParaRPr lang="de-DE" sz="1600" b="0" strike="noStrike" spc="-1" dirty="0">
              <a:latin typeface="+mj-lt"/>
            </a:endParaRPr>
          </a:p>
          <a:p>
            <a:pPr>
              <a:lnSpc>
                <a:spcPct val="100000"/>
              </a:lnSpc>
            </a:pPr>
            <a:endParaRPr lang="de-DE" sz="1600" b="0" strike="noStrike" spc="-1" dirty="0">
              <a:latin typeface="+mj-lt"/>
            </a:endParaRPr>
          </a:p>
          <a:p>
            <a:pPr marL="214200" indent="-213480">
              <a:lnSpc>
                <a:spcPct val="100000"/>
              </a:lnSpc>
              <a:buClr>
                <a:srgbClr val="000000"/>
              </a:buClr>
              <a:buFont typeface="Arial"/>
              <a:buChar char="•"/>
            </a:pPr>
            <a:r>
              <a:rPr lang="de-DE" sz="1600" b="0" strike="noStrike" spc="-1" dirty="0">
                <a:solidFill>
                  <a:srgbClr val="000000"/>
                </a:solidFill>
                <a:latin typeface="+mj-lt"/>
                <a:ea typeface="DejaVu Sans"/>
              </a:rPr>
              <a:t>Vorausschauende Planung stärkt die Widerstandsfähigkeit der Städte</a:t>
            </a:r>
            <a:endParaRPr lang="de-DE" sz="1600" b="0" strike="noStrike" spc="-1" dirty="0">
              <a:latin typeface="+mj-lt"/>
            </a:endParaRPr>
          </a:p>
        </p:txBody>
      </p:sp>
      <p:sp>
        <p:nvSpPr>
          <p:cNvPr id="1229" name="CustomShape 5"/>
          <p:cNvSpPr/>
          <p:nvPr/>
        </p:nvSpPr>
        <p:spPr>
          <a:xfrm>
            <a:off x="718560" y="3363120"/>
            <a:ext cx="2213280" cy="965880"/>
          </a:xfrm>
          <a:custGeom>
            <a:avLst/>
            <a:gdLst/>
            <a:ahLst/>
            <a:cxnLst/>
            <a:rect l="l" t="t" r="r" b="b"/>
            <a:pathLst>
              <a:path w="4147947" h="2042293">
                <a:moveTo>
                  <a:pt x="0" y="340389"/>
                </a:moveTo>
                <a:cubicBezTo>
                  <a:pt x="0" y="250112"/>
                  <a:pt x="35863" y="163533"/>
                  <a:pt x="99698" y="99698"/>
                </a:cubicBezTo>
                <a:cubicBezTo>
                  <a:pt x="163533" y="35863"/>
                  <a:pt x="250113" y="1"/>
                  <a:pt x="340390" y="1"/>
                </a:cubicBezTo>
                <a:lnTo>
                  <a:pt x="3807558" y="0"/>
                </a:lnTo>
                <a:cubicBezTo>
                  <a:pt x="3897835" y="0"/>
                  <a:pt x="3984414" y="35863"/>
                  <a:pt x="4048249" y="99698"/>
                </a:cubicBezTo>
                <a:cubicBezTo>
                  <a:pt x="4112084" y="163533"/>
                  <a:pt x="4147946" y="250113"/>
                  <a:pt x="4147946" y="340390"/>
                </a:cubicBezTo>
                <a:cubicBezTo>
                  <a:pt x="4147946" y="794228"/>
                  <a:pt x="4147947" y="1248066"/>
                  <a:pt x="4147947" y="1701904"/>
                </a:cubicBezTo>
                <a:cubicBezTo>
                  <a:pt x="4147947" y="1792181"/>
                  <a:pt x="4112085" y="1878760"/>
                  <a:pt x="4048249" y="1942595"/>
                </a:cubicBezTo>
                <a:cubicBezTo>
                  <a:pt x="3984414" y="2006430"/>
                  <a:pt x="3897834" y="2042293"/>
                  <a:pt x="3807558" y="2042293"/>
                </a:cubicBezTo>
                <a:lnTo>
                  <a:pt x="340389" y="2042293"/>
                </a:lnTo>
                <a:cubicBezTo>
                  <a:pt x="250112" y="2042293"/>
                  <a:pt x="163533" y="2006431"/>
                  <a:pt x="99698" y="1942595"/>
                </a:cubicBezTo>
                <a:cubicBezTo>
                  <a:pt x="35863" y="1878760"/>
                  <a:pt x="0" y="1792180"/>
                  <a:pt x="1" y="1701903"/>
                </a:cubicBezTo>
                <a:cubicBezTo>
                  <a:pt x="1" y="1248065"/>
                  <a:pt x="0" y="794227"/>
                  <a:pt x="0" y="340389"/>
                </a:cubicBezTo>
                <a:close/>
              </a:path>
            </a:pathLst>
          </a:custGeom>
          <a:solidFill>
            <a:srgbClr val="9BBB59"/>
          </a:solidFill>
          <a:ln w="25560">
            <a:solidFill>
              <a:srgbClr val="FFFFFF"/>
            </a:solidFill>
            <a:round/>
          </a:ln>
        </p:spPr>
        <p:style>
          <a:lnRef idx="0">
            <a:scrgbClr r="0" g="0" b="0"/>
          </a:lnRef>
          <a:fillRef idx="0">
            <a:scrgbClr r="0" g="0" b="0"/>
          </a:fillRef>
          <a:effectRef idx="0">
            <a:scrgbClr r="0" g="0" b="0"/>
          </a:effectRef>
          <a:fontRef idx="minor"/>
        </p:style>
        <p:txBody>
          <a:bodyPr lIns="254880" tIns="164880" rIns="254880" bIns="164880" anchor="ctr">
            <a:noAutofit/>
          </a:bodyPr>
          <a:lstStyle/>
          <a:p>
            <a:pPr algn="ctr">
              <a:lnSpc>
                <a:spcPct val="90000"/>
              </a:lnSpc>
              <a:spcAft>
                <a:spcPts val="1653"/>
              </a:spcAft>
            </a:pPr>
            <a:r>
              <a:rPr lang="de-DE" sz="1580" b="1" strike="noStrike" spc="-1" dirty="0">
                <a:solidFill>
                  <a:srgbClr val="FFFFFF"/>
                </a:solidFill>
                <a:latin typeface="+mj-lt"/>
                <a:ea typeface="DejaVu Sans"/>
              </a:rPr>
              <a:t>IKT-Klimaservices </a:t>
            </a:r>
            <a:r>
              <a:rPr lang="de-DE" sz="1400" b="0" strike="noStrike" spc="-1" dirty="0">
                <a:solidFill>
                  <a:srgbClr val="FFFFFF"/>
                </a:solidFill>
                <a:latin typeface="+mj-lt"/>
                <a:ea typeface="DejaVu Sans"/>
              </a:rPr>
              <a:t>(Grobanalyse)</a:t>
            </a:r>
            <a:r>
              <a:rPr sz="1400" dirty="0">
                <a:latin typeface="+mj-lt"/>
              </a:rPr>
              <a:t/>
            </a:r>
            <a:br>
              <a:rPr sz="1400" dirty="0">
                <a:latin typeface="+mj-lt"/>
              </a:rPr>
            </a:br>
            <a:r>
              <a:rPr lang="de-DE" sz="1050" i="1" spc="-1" dirty="0">
                <a:solidFill>
                  <a:srgbClr val="FFFFFF"/>
                </a:solidFill>
                <a:latin typeface="+mj-lt"/>
              </a:rPr>
              <a:t>S</a:t>
            </a:r>
            <a:r>
              <a:rPr lang="de-DE" sz="1050" b="0" i="1" strike="noStrike" spc="-1" dirty="0">
                <a:solidFill>
                  <a:srgbClr val="FFFFFF"/>
                </a:solidFill>
                <a:latin typeface="+mj-lt"/>
                <a:ea typeface="DejaVu Sans"/>
              </a:rPr>
              <a:t>oftware, </a:t>
            </a:r>
            <a:r>
              <a:rPr lang="de-DE" sz="1050" i="1" spc="-1" dirty="0">
                <a:solidFill>
                  <a:srgbClr val="FFFFFF"/>
                </a:solidFill>
                <a:latin typeface="+mj-lt"/>
                <a:ea typeface="DejaVu Sans"/>
              </a:rPr>
              <a:t>T</a:t>
            </a:r>
            <a:r>
              <a:rPr lang="de-DE" sz="1050" b="0" i="1" strike="noStrike" spc="-1" dirty="0">
                <a:solidFill>
                  <a:srgbClr val="FFFFFF"/>
                </a:solidFill>
                <a:latin typeface="+mj-lt"/>
                <a:ea typeface="DejaVu Sans"/>
              </a:rPr>
              <a:t>ools, </a:t>
            </a:r>
            <a:r>
              <a:rPr lang="de-DE" sz="1050" i="1" spc="-1" dirty="0">
                <a:solidFill>
                  <a:srgbClr val="FFFFFF"/>
                </a:solidFill>
                <a:latin typeface="+mj-lt"/>
                <a:ea typeface="DejaVu Sans"/>
              </a:rPr>
              <a:t>A</a:t>
            </a:r>
            <a:r>
              <a:rPr lang="de-DE" sz="1050" b="0" i="1" strike="noStrike" spc="-1" dirty="0">
                <a:solidFill>
                  <a:srgbClr val="FFFFFF"/>
                </a:solidFill>
                <a:latin typeface="+mj-lt"/>
                <a:ea typeface="DejaVu Sans"/>
              </a:rPr>
              <a:t>pps …</a:t>
            </a:r>
            <a:endParaRPr lang="de-DE" sz="1050" b="0" strike="noStrike" spc="-1" dirty="0">
              <a:latin typeface="+mj-lt"/>
            </a:endParaRPr>
          </a:p>
        </p:txBody>
      </p:sp>
      <p:sp>
        <p:nvSpPr>
          <p:cNvPr id="1230" name="CustomShape 6"/>
          <p:cNvSpPr/>
          <p:nvPr/>
        </p:nvSpPr>
        <p:spPr>
          <a:xfrm>
            <a:off x="2954160" y="3459960"/>
            <a:ext cx="5113440" cy="772560"/>
          </a:xfrm>
          <a:custGeom>
            <a:avLst/>
            <a:gdLst/>
            <a:ahLst/>
            <a:cxnLst/>
            <a:rect l="l" t="t" r="r" b="b"/>
            <a:pathLst>
              <a:path w="1633835" h="7374128">
                <a:moveTo>
                  <a:pt x="1633835" y="1229046"/>
                </a:moveTo>
                <a:lnTo>
                  <a:pt x="1633835" y="6145082"/>
                </a:lnTo>
                <a:cubicBezTo>
                  <a:pt x="1633835" y="6471043"/>
                  <a:pt x="1627478" y="6783658"/>
                  <a:pt x="1616163" y="7014147"/>
                </a:cubicBezTo>
                <a:cubicBezTo>
                  <a:pt x="1604849" y="7244637"/>
                  <a:pt x="1589502" y="7374126"/>
                  <a:pt x="1573501" y="7374126"/>
                </a:cubicBezTo>
                <a:lnTo>
                  <a:pt x="0" y="7374126"/>
                </a:lnTo>
                <a:lnTo>
                  <a:pt x="0" y="7374126"/>
                </a:lnTo>
                <a:lnTo>
                  <a:pt x="0" y="7374126"/>
                </a:lnTo>
                <a:lnTo>
                  <a:pt x="0" y="2"/>
                </a:lnTo>
                <a:lnTo>
                  <a:pt x="0" y="2"/>
                </a:lnTo>
                <a:lnTo>
                  <a:pt x="0" y="2"/>
                </a:lnTo>
                <a:lnTo>
                  <a:pt x="1573501" y="2"/>
                </a:lnTo>
                <a:cubicBezTo>
                  <a:pt x="1589502" y="2"/>
                  <a:pt x="1604849" y="129491"/>
                  <a:pt x="1616163" y="359981"/>
                </a:cubicBezTo>
                <a:cubicBezTo>
                  <a:pt x="1627478" y="590470"/>
                  <a:pt x="1633835" y="903085"/>
                  <a:pt x="1633835" y="1229046"/>
                </a:cubicBezTo>
                <a:close/>
              </a:path>
            </a:pathLst>
          </a:custGeom>
          <a:solidFill>
            <a:srgbClr val="DEE6D1"/>
          </a:solidFill>
          <a:ln w="25560">
            <a:solidFill>
              <a:srgbClr val="DEE6D1"/>
            </a:solidFill>
            <a:round/>
          </a:ln>
        </p:spPr>
        <p:style>
          <a:lnRef idx="0">
            <a:scrgbClr r="0" g="0" b="0"/>
          </a:lnRef>
          <a:fillRef idx="0">
            <a:scrgbClr r="0" g="0" b="0"/>
          </a:fillRef>
          <a:effectRef idx="0">
            <a:scrgbClr r="0" g="0" b="0"/>
          </a:effectRef>
          <a:fontRef idx="minor"/>
        </p:style>
        <p:txBody>
          <a:bodyPr lIns="122760" tIns="121320" rIns="182880" bIns="121320" anchor="ctr">
            <a:noAutofit/>
          </a:bodyPr>
          <a:lstStyle/>
          <a:p>
            <a:pPr>
              <a:lnSpc>
                <a:spcPct val="100000"/>
              </a:lnSpc>
            </a:pPr>
            <a:r>
              <a:rPr lang="de-DE" sz="1600" b="0" strike="noStrike" spc="-1" dirty="0">
                <a:solidFill>
                  <a:srgbClr val="000000"/>
                </a:solidFill>
                <a:latin typeface="+mj-lt"/>
                <a:ea typeface="DejaVu Sans"/>
              </a:rPr>
              <a:t>benutzerfreundliche und datengesteuerte Tools, für eine erste Grobanalyse</a:t>
            </a:r>
            <a:endParaRPr lang="de-DE" sz="1600" b="0" strike="noStrike" spc="-1" dirty="0">
              <a:latin typeface="+mj-lt"/>
            </a:endParaRPr>
          </a:p>
        </p:txBody>
      </p:sp>
      <p:sp>
        <p:nvSpPr>
          <p:cNvPr id="1231" name="CustomShape 7"/>
          <p:cNvSpPr/>
          <p:nvPr/>
        </p:nvSpPr>
        <p:spPr>
          <a:xfrm>
            <a:off x="2932560" y="4537080"/>
            <a:ext cx="5135040" cy="772560"/>
          </a:xfrm>
          <a:custGeom>
            <a:avLst/>
            <a:gdLst/>
            <a:ahLst/>
            <a:cxnLst/>
            <a:rect l="l" t="t" r="r" b="b"/>
            <a:pathLst>
              <a:path w="1633835" h="7374128">
                <a:moveTo>
                  <a:pt x="1633835" y="1229046"/>
                </a:moveTo>
                <a:lnTo>
                  <a:pt x="1633835" y="6145082"/>
                </a:lnTo>
                <a:cubicBezTo>
                  <a:pt x="1633835" y="6471043"/>
                  <a:pt x="1627478" y="6783658"/>
                  <a:pt x="1616163" y="7014147"/>
                </a:cubicBezTo>
                <a:cubicBezTo>
                  <a:pt x="1604849" y="7244637"/>
                  <a:pt x="1589502" y="7374126"/>
                  <a:pt x="1573501" y="7374126"/>
                </a:cubicBezTo>
                <a:lnTo>
                  <a:pt x="0" y="7374126"/>
                </a:lnTo>
                <a:lnTo>
                  <a:pt x="0" y="7374126"/>
                </a:lnTo>
                <a:lnTo>
                  <a:pt x="0" y="7374126"/>
                </a:lnTo>
                <a:lnTo>
                  <a:pt x="0" y="2"/>
                </a:lnTo>
                <a:lnTo>
                  <a:pt x="0" y="2"/>
                </a:lnTo>
                <a:lnTo>
                  <a:pt x="0" y="2"/>
                </a:lnTo>
                <a:lnTo>
                  <a:pt x="1573501" y="2"/>
                </a:lnTo>
                <a:cubicBezTo>
                  <a:pt x="1589502" y="2"/>
                  <a:pt x="1604849" y="129491"/>
                  <a:pt x="1616163" y="359981"/>
                </a:cubicBezTo>
                <a:cubicBezTo>
                  <a:pt x="1627478" y="590470"/>
                  <a:pt x="1633835" y="903085"/>
                  <a:pt x="1633835" y="1229046"/>
                </a:cubicBezTo>
                <a:close/>
              </a:path>
            </a:pathLst>
          </a:custGeom>
          <a:solidFill>
            <a:srgbClr val="E5C8EA"/>
          </a:solidFill>
          <a:ln w="25560">
            <a:solidFill>
              <a:srgbClr val="D7D2DF"/>
            </a:solidFill>
            <a:round/>
          </a:ln>
        </p:spPr>
        <p:style>
          <a:lnRef idx="0">
            <a:scrgbClr r="0" g="0" b="0"/>
          </a:lnRef>
          <a:fillRef idx="0">
            <a:scrgbClr r="0" g="0" b="0"/>
          </a:fillRef>
          <a:effectRef idx="0">
            <a:scrgbClr r="0" g="0" b="0"/>
          </a:effectRef>
          <a:fontRef idx="minor"/>
        </p:style>
        <p:txBody>
          <a:bodyPr lIns="122760" tIns="121320" rIns="182880" bIns="121320" anchor="ctr">
            <a:noAutofit/>
          </a:bodyPr>
          <a:lstStyle/>
          <a:p>
            <a:pPr>
              <a:lnSpc>
                <a:spcPct val="100000"/>
              </a:lnSpc>
            </a:pPr>
            <a:r>
              <a:rPr lang="de-DE" sz="1600" b="0" strike="noStrike" spc="-1" dirty="0">
                <a:solidFill>
                  <a:srgbClr val="000000"/>
                </a:solidFill>
                <a:latin typeface="+mj-lt"/>
                <a:ea typeface="DejaVu Sans"/>
              </a:rPr>
              <a:t>individuelle ortspezifische Klimawandel-Risikobewertung, Wirkungsanalyse, Anpassungsplanung (Expertenstudien)</a:t>
            </a:r>
            <a:endParaRPr lang="de-DE" sz="1600" b="0" strike="noStrike" spc="-1" dirty="0">
              <a:latin typeface="+mj-lt"/>
            </a:endParaRPr>
          </a:p>
        </p:txBody>
      </p:sp>
      <p:sp>
        <p:nvSpPr>
          <p:cNvPr id="1232" name="CustomShape 8"/>
          <p:cNvSpPr/>
          <p:nvPr/>
        </p:nvSpPr>
        <p:spPr>
          <a:xfrm>
            <a:off x="681984" y="4440240"/>
            <a:ext cx="2249856" cy="966240"/>
          </a:xfrm>
          <a:custGeom>
            <a:avLst/>
            <a:gdLst/>
            <a:ahLst/>
            <a:cxnLst/>
            <a:rect l="l" t="t" r="r" b="b"/>
            <a:pathLst>
              <a:path w="4147947" h="2042293">
                <a:moveTo>
                  <a:pt x="0" y="340389"/>
                </a:moveTo>
                <a:cubicBezTo>
                  <a:pt x="0" y="250112"/>
                  <a:pt x="35863" y="163533"/>
                  <a:pt x="99698" y="99698"/>
                </a:cubicBezTo>
                <a:cubicBezTo>
                  <a:pt x="163533" y="35863"/>
                  <a:pt x="250113" y="1"/>
                  <a:pt x="340390" y="1"/>
                </a:cubicBezTo>
                <a:lnTo>
                  <a:pt x="3807558" y="0"/>
                </a:lnTo>
                <a:cubicBezTo>
                  <a:pt x="3897835" y="0"/>
                  <a:pt x="3984414" y="35863"/>
                  <a:pt x="4048249" y="99698"/>
                </a:cubicBezTo>
                <a:cubicBezTo>
                  <a:pt x="4112084" y="163533"/>
                  <a:pt x="4147946" y="250113"/>
                  <a:pt x="4147946" y="340390"/>
                </a:cubicBezTo>
                <a:cubicBezTo>
                  <a:pt x="4147946" y="794228"/>
                  <a:pt x="4147947" y="1248066"/>
                  <a:pt x="4147947" y="1701904"/>
                </a:cubicBezTo>
                <a:cubicBezTo>
                  <a:pt x="4147947" y="1792181"/>
                  <a:pt x="4112085" y="1878760"/>
                  <a:pt x="4048249" y="1942595"/>
                </a:cubicBezTo>
                <a:cubicBezTo>
                  <a:pt x="3984414" y="2006430"/>
                  <a:pt x="3897834" y="2042293"/>
                  <a:pt x="3807558" y="2042293"/>
                </a:cubicBezTo>
                <a:lnTo>
                  <a:pt x="340389" y="2042293"/>
                </a:lnTo>
                <a:cubicBezTo>
                  <a:pt x="250112" y="2042293"/>
                  <a:pt x="163533" y="2006431"/>
                  <a:pt x="99698" y="1942595"/>
                </a:cubicBezTo>
                <a:cubicBezTo>
                  <a:pt x="35863" y="1878760"/>
                  <a:pt x="0" y="1792180"/>
                  <a:pt x="1" y="1701903"/>
                </a:cubicBezTo>
                <a:cubicBezTo>
                  <a:pt x="1" y="1248065"/>
                  <a:pt x="0" y="794227"/>
                  <a:pt x="0" y="340389"/>
                </a:cubicBezTo>
                <a:close/>
              </a:path>
            </a:pathLst>
          </a:custGeom>
          <a:solidFill>
            <a:srgbClr val="8064A2"/>
          </a:solidFill>
          <a:ln w="25560">
            <a:solidFill>
              <a:srgbClr val="FFFFFF"/>
            </a:solidFill>
            <a:round/>
          </a:ln>
        </p:spPr>
        <p:style>
          <a:lnRef idx="0">
            <a:scrgbClr r="0" g="0" b="0"/>
          </a:lnRef>
          <a:fillRef idx="0">
            <a:scrgbClr r="0" g="0" b="0"/>
          </a:fillRef>
          <a:effectRef idx="0">
            <a:scrgbClr r="0" g="0" b="0"/>
          </a:effectRef>
          <a:fontRef idx="minor"/>
        </p:style>
        <p:txBody>
          <a:bodyPr lIns="254880" tIns="164880" rIns="254880" bIns="164880" anchor="ctr">
            <a:noAutofit/>
          </a:bodyPr>
          <a:lstStyle/>
          <a:p>
            <a:pPr algn="ctr">
              <a:lnSpc>
                <a:spcPct val="90000"/>
              </a:lnSpc>
              <a:spcAft>
                <a:spcPts val="1653"/>
              </a:spcAft>
            </a:pPr>
            <a:r>
              <a:rPr lang="de-DE" sz="1600" b="1" spc="-1" dirty="0">
                <a:solidFill>
                  <a:srgbClr val="FFFFFF"/>
                </a:solidFill>
                <a:latin typeface="+mj-lt"/>
                <a:ea typeface="DejaVu Sans"/>
              </a:rPr>
              <a:t>K</a:t>
            </a:r>
            <a:r>
              <a:rPr lang="de-DE" sz="1600" b="1" strike="noStrike" spc="-1" dirty="0">
                <a:solidFill>
                  <a:srgbClr val="FFFFFF"/>
                </a:solidFill>
                <a:latin typeface="+mj-lt"/>
                <a:ea typeface="DejaVu Sans"/>
              </a:rPr>
              <a:t>lima-Services von Expert*innen </a:t>
            </a:r>
            <a:r>
              <a:rPr lang="de-DE" sz="1400" b="0" strike="noStrike" spc="-1" dirty="0">
                <a:solidFill>
                  <a:srgbClr val="FFFFFF"/>
                </a:solidFill>
                <a:latin typeface="+mj-lt"/>
                <a:ea typeface="DejaVu Sans"/>
              </a:rPr>
              <a:t>(Detailanalysen)</a:t>
            </a:r>
            <a:r>
              <a:rPr sz="1400" dirty="0">
                <a:latin typeface="+mj-lt"/>
              </a:rPr>
              <a:t/>
            </a:r>
            <a:br>
              <a:rPr sz="1400" dirty="0">
                <a:latin typeface="+mj-lt"/>
              </a:rPr>
            </a:br>
            <a:r>
              <a:rPr lang="de-DE" sz="900" i="1" spc="-1" dirty="0">
                <a:solidFill>
                  <a:srgbClr val="FFFFFF"/>
                </a:solidFill>
                <a:latin typeface="+mj-lt"/>
              </a:rPr>
              <a:t>C</a:t>
            </a:r>
            <a:r>
              <a:rPr lang="de-DE" sz="900" b="0" i="1" strike="noStrike" spc="-1" dirty="0">
                <a:solidFill>
                  <a:srgbClr val="FFFFFF"/>
                </a:solidFill>
                <a:latin typeface="+mj-lt"/>
                <a:ea typeface="DejaVu Sans"/>
              </a:rPr>
              <a:t>onsulting, </a:t>
            </a:r>
            <a:r>
              <a:rPr lang="de-DE" sz="900" i="1" spc="-1" dirty="0">
                <a:solidFill>
                  <a:srgbClr val="FFFFFF"/>
                </a:solidFill>
                <a:latin typeface="+mj-lt"/>
                <a:ea typeface="DejaVu Sans"/>
              </a:rPr>
              <a:t>I</a:t>
            </a:r>
            <a:r>
              <a:rPr lang="de-DE" sz="900" b="0" i="1" strike="noStrike" spc="-1" dirty="0">
                <a:solidFill>
                  <a:srgbClr val="FFFFFF"/>
                </a:solidFill>
                <a:latin typeface="+mj-lt"/>
                <a:ea typeface="DejaVu Sans"/>
              </a:rPr>
              <a:t>ntegration, </a:t>
            </a:r>
            <a:r>
              <a:rPr lang="de-DE" sz="900" i="1" spc="-1" dirty="0">
                <a:solidFill>
                  <a:srgbClr val="FFFFFF"/>
                </a:solidFill>
                <a:latin typeface="+mj-lt"/>
                <a:ea typeface="DejaVu Sans"/>
              </a:rPr>
              <a:t>M</a:t>
            </a:r>
            <a:r>
              <a:rPr lang="de-DE" sz="900" b="0" i="1" strike="noStrike" spc="-1" dirty="0">
                <a:solidFill>
                  <a:srgbClr val="FFFFFF"/>
                </a:solidFill>
                <a:latin typeface="+mj-lt"/>
                <a:ea typeface="DejaVu Sans"/>
              </a:rPr>
              <a:t>odellierung…</a:t>
            </a:r>
            <a:endParaRPr lang="de-DE" sz="900" b="0" strike="noStrike" spc="-1" dirty="0">
              <a:latin typeface="+mj-lt"/>
            </a:endParaRPr>
          </a:p>
        </p:txBody>
      </p:sp>
      <p:sp>
        <p:nvSpPr>
          <p:cNvPr id="1233" name="CustomShape 9"/>
          <p:cNvSpPr/>
          <p:nvPr/>
        </p:nvSpPr>
        <p:spPr>
          <a:xfrm>
            <a:off x="740160" y="5518080"/>
            <a:ext cx="2213280" cy="965880"/>
          </a:xfrm>
          <a:custGeom>
            <a:avLst/>
            <a:gdLst/>
            <a:ahLst/>
            <a:cxnLst/>
            <a:rect l="l" t="t" r="r" b="b"/>
            <a:pathLst>
              <a:path w="4147947" h="2042293">
                <a:moveTo>
                  <a:pt x="0" y="340389"/>
                </a:moveTo>
                <a:cubicBezTo>
                  <a:pt x="0" y="250112"/>
                  <a:pt x="35863" y="163533"/>
                  <a:pt x="99698" y="99698"/>
                </a:cubicBezTo>
                <a:cubicBezTo>
                  <a:pt x="163533" y="35863"/>
                  <a:pt x="250113" y="1"/>
                  <a:pt x="340390" y="1"/>
                </a:cubicBezTo>
                <a:lnTo>
                  <a:pt x="3807558" y="0"/>
                </a:lnTo>
                <a:cubicBezTo>
                  <a:pt x="3897835" y="0"/>
                  <a:pt x="3984414" y="35863"/>
                  <a:pt x="4048249" y="99698"/>
                </a:cubicBezTo>
                <a:cubicBezTo>
                  <a:pt x="4112084" y="163533"/>
                  <a:pt x="4147946" y="250113"/>
                  <a:pt x="4147946" y="340390"/>
                </a:cubicBezTo>
                <a:cubicBezTo>
                  <a:pt x="4147946" y="794228"/>
                  <a:pt x="4147947" y="1248066"/>
                  <a:pt x="4147947" y="1701904"/>
                </a:cubicBezTo>
                <a:cubicBezTo>
                  <a:pt x="4147947" y="1792181"/>
                  <a:pt x="4112085" y="1878760"/>
                  <a:pt x="4048249" y="1942595"/>
                </a:cubicBezTo>
                <a:cubicBezTo>
                  <a:pt x="3984414" y="2006430"/>
                  <a:pt x="3897834" y="2042293"/>
                  <a:pt x="3807558" y="2042293"/>
                </a:cubicBezTo>
                <a:lnTo>
                  <a:pt x="340389" y="2042293"/>
                </a:lnTo>
                <a:cubicBezTo>
                  <a:pt x="250112" y="2042293"/>
                  <a:pt x="163533" y="2006431"/>
                  <a:pt x="99698" y="1942595"/>
                </a:cubicBezTo>
                <a:cubicBezTo>
                  <a:pt x="35863" y="1878760"/>
                  <a:pt x="0" y="1792180"/>
                  <a:pt x="1" y="1701903"/>
                </a:cubicBezTo>
                <a:cubicBezTo>
                  <a:pt x="1" y="1248065"/>
                  <a:pt x="0" y="794227"/>
                  <a:pt x="0" y="340389"/>
                </a:cubicBezTo>
                <a:close/>
              </a:path>
            </a:pathLst>
          </a:custGeom>
          <a:solidFill>
            <a:srgbClr val="C0504D"/>
          </a:solidFill>
          <a:ln w="25560">
            <a:solidFill>
              <a:srgbClr val="FFFFFF"/>
            </a:solidFill>
            <a:round/>
          </a:ln>
        </p:spPr>
        <p:style>
          <a:lnRef idx="0">
            <a:scrgbClr r="0" g="0" b="0"/>
          </a:lnRef>
          <a:fillRef idx="0">
            <a:scrgbClr r="0" g="0" b="0"/>
          </a:fillRef>
          <a:effectRef idx="0">
            <a:scrgbClr r="0" g="0" b="0"/>
          </a:effectRef>
          <a:fontRef idx="minor"/>
        </p:style>
        <p:txBody>
          <a:bodyPr lIns="254880" tIns="164880" rIns="254880" bIns="164880" anchor="ctr">
            <a:noAutofit/>
          </a:bodyPr>
          <a:lstStyle/>
          <a:p>
            <a:pPr algn="ctr">
              <a:lnSpc>
                <a:spcPct val="90000"/>
              </a:lnSpc>
              <a:spcAft>
                <a:spcPts val="1653"/>
              </a:spcAft>
            </a:pPr>
            <a:r>
              <a:rPr lang="de-DE" sz="1600" b="1" strike="noStrike" spc="-1" dirty="0">
                <a:solidFill>
                  <a:srgbClr val="FFFFFF"/>
                </a:solidFill>
                <a:latin typeface="+mj-lt"/>
                <a:ea typeface="DejaVu Sans"/>
              </a:rPr>
              <a:t>Informations-system über Klimaservices</a:t>
            </a:r>
            <a:r>
              <a:rPr dirty="0">
                <a:latin typeface="+mj-lt"/>
              </a:rPr>
              <a:t/>
            </a:r>
            <a:br>
              <a:rPr dirty="0">
                <a:latin typeface="+mj-lt"/>
              </a:rPr>
            </a:br>
            <a:r>
              <a:rPr lang="de-DE" sz="1400" b="0" strike="noStrike" spc="-1" dirty="0">
                <a:solidFill>
                  <a:srgbClr val="FFFFFF"/>
                </a:solidFill>
                <a:latin typeface="+mj-lt"/>
                <a:ea typeface="DejaVu Sans"/>
              </a:rPr>
              <a:t>(Plattform)</a:t>
            </a:r>
            <a:endParaRPr lang="de-DE" sz="1400" b="0" strike="noStrike" spc="-1" dirty="0">
              <a:latin typeface="+mj-lt"/>
            </a:endParaRPr>
          </a:p>
        </p:txBody>
      </p:sp>
      <p:sp>
        <p:nvSpPr>
          <p:cNvPr id="1234" name="CustomShape 10"/>
          <p:cNvSpPr/>
          <p:nvPr/>
        </p:nvSpPr>
        <p:spPr>
          <a:xfrm>
            <a:off x="2973240" y="5606280"/>
            <a:ext cx="5135040" cy="783000"/>
          </a:xfrm>
          <a:custGeom>
            <a:avLst/>
            <a:gdLst/>
            <a:ahLst/>
            <a:cxnLst/>
            <a:rect l="l" t="t" r="r" b="b"/>
            <a:pathLst>
              <a:path w="1633835" h="7374128">
                <a:moveTo>
                  <a:pt x="1633835" y="1229046"/>
                </a:moveTo>
                <a:lnTo>
                  <a:pt x="1633835" y="6145082"/>
                </a:lnTo>
                <a:cubicBezTo>
                  <a:pt x="1633835" y="6471043"/>
                  <a:pt x="1627478" y="6783658"/>
                  <a:pt x="1616163" y="7014147"/>
                </a:cubicBezTo>
                <a:cubicBezTo>
                  <a:pt x="1604849" y="7244637"/>
                  <a:pt x="1589502" y="7374126"/>
                  <a:pt x="1573501" y="7374126"/>
                </a:cubicBezTo>
                <a:lnTo>
                  <a:pt x="0" y="7374126"/>
                </a:lnTo>
                <a:lnTo>
                  <a:pt x="0" y="7374126"/>
                </a:lnTo>
                <a:lnTo>
                  <a:pt x="0" y="7374126"/>
                </a:lnTo>
                <a:lnTo>
                  <a:pt x="0" y="2"/>
                </a:lnTo>
                <a:lnTo>
                  <a:pt x="0" y="2"/>
                </a:lnTo>
                <a:lnTo>
                  <a:pt x="0" y="2"/>
                </a:lnTo>
                <a:lnTo>
                  <a:pt x="1573501" y="2"/>
                </a:lnTo>
                <a:cubicBezTo>
                  <a:pt x="1589502" y="2"/>
                  <a:pt x="1604849" y="129491"/>
                  <a:pt x="1616163" y="359981"/>
                </a:cubicBezTo>
                <a:cubicBezTo>
                  <a:pt x="1627478" y="590470"/>
                  <a:pt x="1633835" y="903085"/>
                  <a:pt x="1633835" y="1229046"/>
                </a:cubicBezTo>
                <a:close/>
              </a:path>
            </a:pathLst>
          </a:custGeom>
          <a:solidFill>
            <a:srgbClr val="E8D0CF"/>
          </a:solidFill>
          <a:ln w="25560">
            <a:solidFill>
              <a:srgbClr val="E8D0CF"/>
            </a:solidFill>
            <a:round/>
          </a:ln>
        </p:spPr>
        <p:style>
          <a:lnRef idx="0">
            <a:scrgbClr r="0" g="0" b="0"/>
          </a:lnRef>
          <a:fillRef idx="0">
            <a:scrgbClr r="0" g="0" b="0"/>
          </a:fillRef>
          <a:effectRef idx="0">
            <a:scrgbClr r="0" g="0" b="0"/>
          </a:effectRef>
          <a:fontRef idx="minor"/>
        </p:style>
        <p:txBody>
          <a:bodyPr lIns="122760" tIns="121320" rIns="182880" bIns="121320" anchor="ctr">
            <a:noAutofit/>
          </a:bodyPr>
          <a:lstStyle/>
          <a:p>
            <a:pPr>
              <a:lnSpc>
                <a:spcPct val="100000"/>
              </a:lnSpc>
            </a:pPr>
            <a:r>
              <a:rPr lang="de-DE" sz="1600" b="0" strike="noStrike" spc="-1" dirty="0">
                <a:solidFill>
                  <a:srgbClr val="000000"/>
                </a:solidFill>
                <a:latin typeface="+mj-lt"/>
                <a:ea typeface="DejaVu Sans"/>
              </a:rPr>
              <a:t>"Alles gemeinsam": Katalog, Portal, Plattform, Marktplatz, Community</a:t>
            </a:r>
            <a:endParaRPr lang="de-DE" sz="1600" b="0" strike="noStrike" spc="-1" dirty="0">
              <a:latin typeface="+mj-lt"/>
            </a:endParaRPr>
          </a:p>
        </p:txBody>
      </p:sp>
      <p:sp>
        <p:nvSpPr>
          <p:cNvPr id="12" name="CustomShape 1">
            <a:extLst>
              <a:ext uri="{FF2B5EF4-FFF2-40B4-BE49-F238E27FC236}">
                <a16:creationId xmlns:a16="http://schemas.microsoft.com/office/drawing/2014/main" id="{5BEEB6A8-9309-4ABF-A79F-B1B7ABE0C762}"/>
              </a:ext>
            </a:extLst>
          </p:cNvPr>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C5BF7D8-74AF-4126-AEDC-0A0EC61135FE}" type="slidenum">
              <a:rPr lang="de-DE" sz="1200" b="0" strike="noStrike" spc="-1">
                <a:solidFill>
                  <a:srgbClr val="8B8B8B"/>
                </a:solidFill>
                <a:latin typeface="Calibri"/>
              </a:rPr>
              <a:t>7</a:t>
            </a:fld>
            <a:endParaRPr lang="de-DE" sz="1200" b="0" strike="noStrike" spc="-1">
              <a:latin typeface="Arial"/>
            </a:endParaRPr>
          </a:p>
        </p:txBody>
      </p:sp>
    </p:spTree>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5355" y="906073"/>
            <a:ext cx="8600075" cy="5621809"/>
          </a:xfrm>
          <a:prstGeom prst="rect">
            <a:avLst/>
          </a:prstGeom>
          <a:solidFill>
            <a:schemeClr val="bg1">
              <a:alpha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16" name="CustomShape 1"/>
          <p:cNvSpPr/>
          <p:nvPr/>
        </p:nvSpPr>
        <p:spPr>
          <a:xfrm>
            <a:off x="621000" y="1006920"/>
            <a:ext cx="7857360" cy="71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a:bodyPr>
          <a:lstStyle/>
          <a:p>
            <a:pPr>
              <a:lnSpc>
                <a:spcPct val="90000"/>
              </a:lnSpc>
            </a:pPr>
            <a:r>
              <a:rPr lang="de-DE" sz="2400" b="0" strike="noStrike" spc="-1" dirty="0">
                <a:solidFill>
                  <a:srgbClr val="000000"/>
                </a:solidFill>
                <a:latin typeface="+mj-lt"/>
              </a:rPr>
              <a:t>Analyse der Wirkung von Maßnahmen für unterschiedliche räumliche Skalen: Einsatz verschiedener Klimamodelle</a:t>
            </a:r>
            <a:endParaRPr lang="de-DE" sz="2400" b="0" strike="noStrike" spc="-1" dirty="0">
              <a:latin typeface="+mj-lt"/>
            </a:endParaRPr>
          </a:p>
        </p:txBody>
      </p:sp>
      <p:grpSp>
        <p:nvGrpSpPr>
          <p:cNvPr id="1317" name="Group 2"/>
          <p:cNvGrpSpPr/>
          <p:nvPr/>
        </p:nvGrpSpPr>
        <p:grpSpPr>
          <a:xfrm>
            <a:off x="1173600" y="2307090"/>
            <a:ext cx="6059361" cy="3581217"/>
            <a:chOff x="1173600" y="2578680"/>
            <a:chExt cx="6059361" cy="3581217"/>
          </a:xfrm>
        </p:grpSpPr>
        <p:pic>
          <p:nvPicPr>
            <p:cNvPr id="1318" name="Picture 19"/>
            <p:cNvPicPr/>
            <p:nvPr/>
          </p:nvPicPr>
          <p:blipFill>
            <a:blip r:embed="rId3" cstate="email">
              <a:extLst>
                <a:ext uri="{28A0092B-C50C-407E-A947-70E740481C1C}">
                  <a14:useLocalDpi xmlns:a14="http://schemas.microsoft.com/office/drawing/2010/main"/>
                </a:ext>
              </a:extLst>
            </a:blip>
            <a:stretch/>
          </p:blipFill>
          <p:spPr>
            <a:xfrm>
              <a:off x="3997440" y="3522600"/>
              <a:ext cx="2167560" cy="1552320"/>
            </a:xfrm>
            <a:prstGeom prst="rect">
              <a:avLst/>
            </a:prstGeom>
            <a:ln w="9360">
              <a:noFill/>
            </a:ln>
          </p:spPr>
        </p:pic>
        <p:pic>
          <p:nvPicPr>
            <p:cNvPr id="1319" name="Picture 3"/>
            <p:cNvPicPr/>
            <p:nvPr/>
          </p:nvPicPr>
          <p:blipFill>
            <a:blip r:embed="rId4" cstate="email">
              <a:extLst>
                <a:ext uri="{28A0092B-C50C-407E-A947-70E740481C1C}">
                  <a14:useLocalDpi xmlns:a14="http://schemas.microsoft.com/office/drawing/2010/main"/>
                </a:ext>
              </a:extLst>
            </a:blip>
            <a:stretch/>
          </p:blipFill>
          <p:spPr>
            <a:xfrm>
              <a:off x="1173600" y="2844360"/>
              <a:ext cx="951840" cy="928440"/>
            </a:xfrm>
            <a:prstGeom prst="rect">
              <a:avLst/>
            </a:prstGeom>
            <a:ln w="9360">
              <a:noFill/>
            </a:ln>
          </p:spPr>
        </p:pic>
        <p:pic>
          <p:nvPicPr>
            <p:cNvPr id="1320" name="Picture 4"/>
            <p:cNvPicPr/>
            <p:nvPr/>
          </p:nvPicPr>
          <p:blipFill>
            <a:blip r:embed="rId5" cstate="email">
              <a:extLst>
                <a:ext uri="{28A0092B-C50C-407E-A947-70E740481C1C}">
                  <a14:useLocalDpi xmlns:a14="http://schemas.microsoft.com/office/drawing/2010/main"/>
                </a:ext>
              </a:extLst>
            </a:blip>
            <a:stretch/>
          </p:blipFill>
          <p:spPr>
            <a:xfrm>
              <a:off x="1894320" y="3735360"/>
              <a:ext cx="1219320" cy="1407600"/>
            </a:xfrm>
            <a:prstGeom prst="rect">
              <a:avLst/>
            </a:prstGeom>
            <a:ln w="9360">
              <a:noFill/>
            </a:ln>
          </p:spPr>
        </p:pic>
        <p:sp>
          <p:nvSpPr>
            <p:cNvPr id="1321" name="CustomShape 3"/>
            <p:cNvSpPr/>
            <p:nvPr/>
          </p:nvSpPr>
          <p:spPr>
            <a:xfrm>
              <a:off x="2124482" y="5084133"/>
              <a:ext cx="1462378" cy="1075764"/>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142920"/>
              <a:r>
                <a:rPr lang="de-DE" sz="1280" b="1" spc="-1" dirty="0">
                  <a:solidFill>
                    <a:srgbClr val="3C3C3C"/>
                  </a:solidFill>
                  <a:latin typeface="+mj-lt"/>
                  <a:ea typeface="Unit Offc Light"/>
                </a:rPr>
                <a:t>Regionale Klimamodelle</a:t>
              </a:r>
              <a:endParaRPr lang="de-DE" sz="1280" spc="-1" dirty="0">
                <a:latin typeface="+mj-lt"/>
              </a:endParaRPr>
            </a:p>
            <a:p>
              <a:pPr marL="142920">
                <a:lnSpc>
                  <a:spcPct val="100000"/>
                </a:lnSpc>
              </a:pPr>
              <a:r>
                <a:rPr lang="de-DE" sz="1280" b="0" strike="noStrike" spc="-1" dirty="0">
                  <a:solidFill>
                    <a:srgbClr val="3C3C3C"/>
                  </a:solidFill>
                  <a:latin typeface="+mj-lt"/>
                  <a:ea typeface="Unit Offc Light"/>
                </a:rPr>
                <a:t>(~10 km) </a:t>
              </a:r>
              <a:endParaRPr lang="de-DE" sz="1280" b="0" strike="noStrike" spc="-1" dirty="0">
                <a:latin typeface="+mj-lt"/>
              </a:endParaRPr>
            </a:p>
            <a:p>
              <a:pPr marL="142920">
                <a:lnSpc>
                  <a:spcPct val="100000"/>
                </a:lnSpc>
              </a:pPr>
              <a:r>
                <a:rPr lang="de-DE" sz="1280" b="0" strike="noStrike" spc="-1" dirty="0">
                  <a:solidFill>
                    <a:srgbClr val="FF0000"/>
                  </a:solidFill>
                  <a:latin typeface="+mj-lt"/>
                  <a:ea typeface="Unit Offc Light"/>
                </a:rPr>
                <a:t>EURO-CORDEX</a:t>
              </a:r>
              <a:endParaRPr lang="de-DE" sz="1280" b="0" strike="noStrike" spc="-1" dirty="0">
                <a:solidFill>
                  <a:srgbClr val="FF0000"/>
                </a:solidFill>
                <a:latin typeface="+mj-lt"/>
              </a:endParaRPr>
            </a:p>
          </p:txBody>
        </p:sp>
        <p:sp>
          <p:nvSpPr>
            <p:cNvPr id="1322" name="CustomShape 4"/>
            <p:cNvSpPr/>
            <p:nvPr/>
          </p:nvSpPr>
          <p:spPr>
            <a:xfrm>
              <a:off x="1894319" y="2578680"/>
              <a:ext cx="2925721" cy="681810"/>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142920">
                <a:lnSpc>
                  <a:spcPct val="100000"/>
                </a:lnSpc>
              </a:pPr>
              <a:r>
                <a:rPr lang="de-DE" sz="1280" b="1" strike="noStrike" spc="-1" dirty="0">
                  <a:solidFill>
                    <a:srgbClr val="3C3C3C"/>
                  </a:solidFill>
                  <a:latin typeface="+mj-lt"/>
                  <a:ea typeface="Unit Offc Light"/>
                </a:rPr>
                <a:t>Globale Klimamodelle</a:t>
              </a:r>
              <a:endParaRPr lang="de-DE" sz="1280" b="0" strike="noStrike" spc="-1" dirty="0">
                <a:latin typeface="+mj-lt"/>
              </a:endParaRPr>
            </a:p>
            <a:p>
              <a:pPr marL="142920">
                <a:lnSpc>
                  <a:spcPct val="100000"/>
                </a:lnSpc>
              </a:pPr>
              <a:r>
                <a:rPr lang="de-DE" sz="1280" b="0" strike="noStrike" spc="-1" dirty="0">
                  <a:solidFill>
                    <a:srgbClr val="3C3C3C"/>
                  </a:solidFill>
                  <a:latin typeface="+mj-lt"/>
                  <a:ea typeface="Unit Offc Light"/>
                </a:rPr>
                <a:t>(~100 km)</a:t>
              </a:r>
              <a:r>
                <a:rPr dirty="0">
                  <a:latin typeface="+mj-lt"/>
                </a:rPr>
                <a:t/>
              </a:r>
              <a:br>
                <a:rPr dirty="0">
                  <a:latin typeface="+mj-lt"/>
                </a:rPr>
              </a:br>
              <a:r>
                <a:rPr lang="de-DE" sz="1280" spc="-1" dirty="0">
                  <a:solidFill>
                    <a:srgbClr val="3C3C3C"/>
                  </a:solidFill>
                  <a:latin typeface="+mj-lt"/>
                  <a:ea typeface="Unit Offc Light"/>
                </a:rPr>
                <a:t>Neue Darstellung, IPCC-Szenarien</a:t>
              </a:r>
              <a:endParaRPr lang="de-DE" sz="1280" b="0" strike="noStrike" spc="-1" dirty="0">
                <a:latin typeface="+mj-lt"/>
              </a:endParaRPr>
            </a:p>
          </p:txBody>
        </p:sp>
        <p:sp>
          <p:nvSpPr>
            <p:cNvPr id="1323" name="Line 5"/>
            <p:cNvSpPr/>
            <p:nvPr/>
          </p:nvSpPr>
          <p:spPr>
            <a:xfrm flipV="1">
              <a:off x="2445480" y="4399560"/>
              <a:ext cx="2401920" cy="492480"/>
            </a:xfrm>
            <a:prstGeom prst="line">
              <a:avLst/>
            </a:prstGeom>
            <a:ln w="9360">
              <a:solidFill>
                <a:schemeClr val="accent1"/>
              </a:solidFill>
              <a:round/>
            </a:ln>
          </p:spPr>
          <p:style>
            <a:lnRef idx="0">
              <a:scrgbClr r="0" g="0" b="0"/>
            </a:lnRef>
            <a:fillRef idx="0">
              <a:scrgbClr r="0" g="0" b="0"/>
            </a:fillRef>
            <a:effectRef idx="0">
              <a:scrgbClr r="0" g="0" b="0"/>
            </a:effectRef>
            <a:fontRef idx="minor"/>
          </p:style>
        </p:sp>
        <p:sp>
          <p:nvSpPr>
            <p:cNvPr id="1324" name="Line 6"/>
            <p:cNvSpPr/>
            <p:nvPr/>
          </p:nvSpPr>
          <p:spPr>
            <a:xfrm flipV="1">
              <a:off x="2733840" y="4511160"/>
              <a:ext cx="3078360" cy="420120"/>
            </a:xfrm>
            <a:prstGeom prst="line">
              <a:avLst/>
            </a:prstGeom>
            <a:ln w="9360">
              <a:solidFill>
                <a:schemeClr val="accent1"/>
              </a:solidFill>
              <a:round/>
            </a:ln>
          </p:spPr>
          <p:style>
            <a:lnRef idx="0">
              <a:scrgbClr r="0" g="0" b="0"/>
            </a:lnRef>
            <a:fillRef idx="0">
              <a:scrgbClr r="0" g="0" b="0"/>
            </a:fillRef>
            <a:effectRef idx="0">
              <a:scrgbClr r="0" g="0" b="0"/>
            </a:effectRef>
            <a:fontRef idx="minor"/>
          </p:style>
        </p:sp>
        <p:sp>
          <p:nvSpPr>
            <p:cNvPr id="1325" name="Line 7"/>
            <p:cNvSpPr/>
            <p:nvPr/>
          </p:nvSpPr>
          <p:spPr>
            <a:xfrm flipV="1">
              <a:off x="2244600" y="4791960"/>
              <a:ext cx="1969560" cy="208800"/>
            </a:xfrm>
            <a:prstGeom prst="line">
              <a:avLst/>
            </a:prstGeom>
            <a:ln w="9360">
              <a:solidFill>
                <a:schemeClr val="accent1"/>
              </a:solidFill>
              <a:round/>
            </a:ln>
          </p:spPr>
          <p:style>
            <a:lnRef idx="0">
              <a:scrgbClr r="0" g="0" b="0"/>
            </a:lnRef>
            <a:fillRef idx="0">
              <a:scrgbClr r="0" g="0" b="0"/>
            </a:fillRef>
            <a:effectRef idx="0">
              <a:scrgbClr r="0" g="0" b="0"/>
            </a:effectRef>
            <a:fontRef idx="minor"/>
          </p:style>
        </p:sp>
        <p:sp>
          <p:nvSpPr>
            <p:cNvPr id="1326" name="Line 8"/>
            <p:cNvSpPr/>
            <p:nvPr/>
          </p:nvSpPr>
          <p:spPr>
            <a:xfrm flipV="1">
              <a:off x="2545200" y="4892040"/>
              <a:ext cx="2738160" cy="120960"/>
            </a:xfrm>
            <a:prstGeom prst="line">
              <a:avLst/>
            </a:prstGeom>
            <a:ln w="9360">
              <a:solidFill>
                <a:schemeClr val="accent1"/>
              </a:solidFill>
              <a:round/>
            </a:ln>
          </p:spPr>
          <p:style>
            <a:lnRef idx="0">
              <a:scrgbClr r="0" g="0" b="0"/>
            </a:lnRef>
            <a:fillRef idx="0">
              <a:scrgbClr r="0" g="0" b="0"/>
            </a:fillRef>
            <a:effectRef idx="0">
              <a:scrgbClr r="0" g="0" b="0"/>
            </a:effectRef>
            <a:fontRef idx="minor"/>
          </p:style>
        </p:sp>
        <p:sp>
          <p:nvSpPr>
            <p:cNvPr id="1327" name="CustomShape 9"/>
            <p:cNvSpPr/>
            <p:nvPr/>
          </p:nvSpPr>
          <p:spPr>
            <a:xfrm>
              <a:off x="5599598" y="2726372"/>
              <a:ext cx="1633363" cy="955731"/>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142920">
                <a:lnSpc>
                  <a:spcPct val="100000"/>
                </a:lnSpc>
              </a:pPr>
              <a:r>
                <a:rPr lang="de-DE" sz="1280" b="1" spc="-1" dirty="0">
                  <a:solidFill>
                    <a:srgbClr val="3C3C3C"/>
                  </a:solidFill>
                  <a:latin typeface="+mj-lt"/>
                  <a:ea typeface="Unit Offc Light"/>
                </a:rPr>
                <a:t>Urbane Klimamodelle</a:t>
              </a:r>
              <a:endParaRPr lang="de-DE" sz="1280" spc="-1" dirty="0">
                <a:latin typeface="+mj-lt"/>
              </a:endParaRPr>
            </a:p>
            <a:p>
              <a:pPr marL="142920">
                <a:lnSpc>
                  <a:spcPct val="100000"/>
                </a:lnSpc>
              </a:pPr>
              <a:r>
                <a:rPr lang="de-DE" sz="1280" spc="-1" dirty="0">
                  <a:solidFill>
                    <a:srgbClr val="3C3C3C"/>
                  </a:solidFill>
                  <a:latin typeface="+mj-lt"/>
                  <a:ea typeface="Unit Offc Light"/>
                </a:rPr>
                <a:t>(~100 m – 20 m)</a:t>
              </a:r>
              <a:endParaRPr lang="de-DE" sz="1280" spc="-1" dirty="0">
                <a:latin typeface="+mj-lt"/>
              </a:endParaRPr>
            </a:p>
            <a:p>
              <a:pPr marL="142920">
                <a:lnSpc>
                  <a:spcPct val="100000"/>
                </a:lnSpc>
                <a:spcBef>
                  <a:spcPts val="600"/>
                </a:spcBef>
              </a:pPr>
              <a:r>
                <a:rPr lang="de-DE" sz="1280" spc="-1" dirty="0">
                  <a:solidFill>
                    <a:srgbClr val="3C3C3C"/>
                  </a:solidFill>
                  <a:latin typeface="+mj-lt"/>
                  <a:ea typeface="Unit Offc Light"/>
                </a:rPr>
                <a:t> </a:t>
              </a:r>
              <a:r>
                <a:rPr lang="de-DE" sz="1280" spc="-1" dirty="0">
                  <a:solidFill>
                    <a:srgbClr val="FF0000"/>
                  </a:solidFill>
                  <a:latin typeface="+mj-lt"/>
                  <a:ea typeface="Unit Offc Light"/>
                </a:rPr>
                <a:t>MUKLIMO</a:t>
              </a:r>
              <a:endParaRPr lang="de-DE" sz="1280" b="0" strike="noStrike" spc="-1" dirty="0">
                <a:latin typeface="+mj-lt"/>
              </a:endParaRPr>
            </a:p>
          </p:txBody>
        </p:sp>
        <p:sp>
          <p:nvSpPr>
            <p:cNvPr id="1328" name="Line 10"/>
            <p:cNvSpPr/>
            <p:nvPr/>
          </p:nvSpPr>
          <p:spPr>
            <a:xfrm flipH="1" flipV="1">
              <a:off x="1580400" y="3186720"/>
              <a:ext cx="334440" cy="780120"/>
            </a:xfrm>
            <a:prstGeom prst="line">
              <a:avLst/>
            </a:prstGeom>
            <a:ln w="12600">
              <a:solidFill>
                <a:srgbClr val="D4145A"/>
              </a:solidFill>
              <a:round/>
            </a:ln>
          </p:spPr>
          <p:style>
            <a:lnRef idx="0">
              <a:scrgbClr r="0" g="0" b="0"/>
            </a:lnRef>
            <a:fillRef idx="0">
              <a:scrgbClr r="0" g="0" b="0"/>
            </a:fillRef>
            <a:effectRef idx="0">
              <a:scrgbClr r="0" g="0" b="0"/>
            </a:effectRef>
            <a:fontRef idx="minor"/>
          </p:style>
        </p:sp>
        <p:sp>
          <p:nvSpPr>
            <p:cNvPr id="1329" name="Line 11"/>
            <p:cNvSpPr/>
            <p:nvPr/>
          </p:nvSpPr>
          <p:spPr>
            <a:xfrm flipH="1" flipV="1">
              <a:off x="1811160" y="3041280"/>
              <a:ext cx="1245600" cy="713160"/>
            </a:xfrm>
            <a:prstGeom prst="line">
              <a:avLst/>
            </a:prstGeom>
            <a:ln w="12600">
              <a:solidFill>
                <a:srgbClr val="D4145A"/>
              </a:solidFill>
              <a:round/>
            </a:ln>
          </p:spPr>
          <p:style>
            <a:lnRef idx="0">
              <a:scrgbClr r="0" g="0" b="0"/>
            </a:lnRef>
            <a:fillRef idx="0">
              <a:scrgbClr r="0" g="0" b="0"/>
            </a:fillRef>
            <a:effectRef idx="0">
              <a:scrgbClr r="0" g="0" b="0"/>
            </a:effectRef>
            <a:fontRef idx="minor"/>
          </p:style>
        </p:sp>
        <p:sp>
          <p:nvSpPr>
            <p:cNvPr id="1330" name="Line 12"/>
            <p:cNvSpPr/>
            <p:nvPr/>
          </p:nvSpPr>
          <p:spPr>
            <a:xfrm flipH="1" flipV="1">
              <a:off x="1745280" y="3177360"/>
              <a:ext cx="966600" cy="786600"/>
            </a:xfrm>
            <a:prstGeom prst="line">
              <a:avLst/>
            </a:prstGeom>
            <a:ln w="12600">
              <a:solidFill>
                <a:srgbClr val="D4145A"/>
              </a:solidFill>
              <a:round/>
            </a:ln>
          </p:spPr>
          <p:style>
            <a:lnRef idx="0">
              <a:scrgbClr r="0" g="0" b="0"/>
            </a:lnRef>
            <a:fillRef idx="0">
              <a:scrgbClr r="0" g="0" b="0"/>
            </a:fillRef>
            <a:effectRef idx="0">
              <a:scrgbClr r="0" g="0" b="0"/>
            </a:effectRef>
            <a:fontRef idx="minor"/>
          </p:style>
        </p:sp>
        <p:sp>
          <p:nvSpPr>
            <p:cNvPr id="1331" name="Line 13"/>
            <p:cNvSpPr/>
            <p:nvPr/>
          </p:nvSpPr>
          <p:spPr>
            <a:xfrm flipH="1" flipV="1">
              <a:off x="1652760" y="3044880"/>
              <a:ext cx="641880" cy="699840"/>
            </a:xfrm>
            <a:prstGeom prst="line">
              <a:avLst/>
            </a:prstGeom>
            <a:ln w="12600">
              <a:solidFill>
                <a:srgbClr val="D4145A"/>
              </a:solidFill>
              <a:round/>
            </a:ln>
          </p:spPr>
          <p:style>
            <a:lnRef idx="0">
              <a:scrgbClr r="0" g="0" b="0"/>
            </a:lnRef>
            <a:fillRef idx="0">
              <a:scrgbClr r="0" g="0" b="0"/>
            </a:fillRef>
            <a:effectRef idx="0">
              <a:scrgbClr r="0" g="0" b="0"/>
            </a:effectRef>
            <a:fontRef idx="minor"/>
          </p:style>
        </p:sp>
      </p:grpSp>
      <p:grpSp>
        <p:nvGrpSpPr>
          <p:cNvPr id="1333" name="Group 15"/>
          <p:cNvGrpSpPr/>
          <p:nvPr/>
        </p:nvGrpSpPr>
        <p:grpSpPr>
          <a:xfrm>
            <a:off x="4966560" y="4282050"/>
            <a:ext cx="2918160" cy="1253160"/>
            <a:chOff x="4966560" y="4553640"/>
            <a:chExt cx="2918160" cy="1253160"/>
          </a:xfrm>
        </p:grpSpPr>
        <p:grpSp>
          <p:nvGrpSpPr>
            <p:cNvPr id="1334" name="Group 16"/>
            <p:cNvGrpSpPr/>
            <p:nvPr/>
          </p:nvGrpSpPr>
          <p:grpSpPr>
            <a:xfrm>
              <a:off x="4966560" y="4645800"/>
              <a:ext cx="2918160" cy="1161000"/>
              <a:chOff x="4966560" y="4645800"/>
              <a:chExt cx="2918160" cy="1161000"/>
            </a:xfrm>
          </p:grpSpPr>
          <p:sp>
            <p:nvSpPr>
              <p:cNvPr id="1335" name="Line 17"/>
              <p:cNvSpPr/>
              <p:nvPr/>
            </p:nvSpPr>
            <p:spPr>
              <a:xfrm>
                <a:off x="4966560" y="4645800"/>
                <a:ext cx="2899440" cy="1145880"/>
              </a:xfrm>
              <a:prstGeom prst="line">
                <a:avLst/>
              </a:prstGeom>
              <a:ln>
                <a:solidFill>
                  <a:srgbClr val="00B050"/>
                </a:solidFill>
                <a:round/>
              </a:ln>
            </p:spPr>
            <p:style>
              <a:lnRef idx="1">
                <a:schemeClr val="accent1"/>
              </a:lnRef>
              <a:fillRef idx="0">
                <a:schemeClr val="accent1"/>
              </a:fillRef>
              <a:effectRef idx="0">
                <a:schemeClr val="accent1"/>
              </a:effectRef>
              <a:fontRef idx="minor"/>
            </p:style>
          </p:sp>
          <p:pic>
            <p:nvPicPr>
              <p:cNvPr id="1336" name="Grafik 29"/>
              <p:cNvPicPr/>
              <p:nvPr/>
            </p:nvPicPr>
            <p:blipFill>
              <a:blip r:embed="rId6" cstate="email">
                <a:extLst>
                  <a:ext uri="{28A0092B-C50C-407E-A947-70E740481C1C}">
                    <a14:useLocalDpi xmlns:a14="http://schemas.microsoft.com/office/drawing/2010/main"/>
                  </a:ext>
                </a:extLst>
              </a:blip>
              <a:srcRect/>
              <a:stretch/>
            </p:blipFill>
            <p:spPr>
              <a:xfrm>
                <a:off x="6751440" y="4668480"/>
                <a:ext cx="1133280" cy="1138320"/>
              </a:xfrm>
              <a:prstGeom prst="rect">
                <a:avLst/>
              </a:prstGeom>
              <a:ln>
                <a:noFill/>
              </a:ln>
            </p:spPr>
          </p:pic>
          <p:sp>
            <p:nvSpPr>
              <p:cNvPr id="1337" name="Line 18"/>
              <p:cNvSpPr/>
              <p:nvPr/>
            </p:nvSpPr>
            <p:spPr>
              <a:xfrm flipV="1">
                <a:off x="5081400" y="4671720"/>
                <a:ext cx="2784600" cy="3960"/>
              </a:xfrm>
              <a:prstGeom prst="line">
                <a:avLst/>
              </a:prstGeom>
              <a:ln>
                <a:solidFill>
                  <a:srgbClr val="00B050"/>
                </a:solidFill>
                <a:round/>
              </a:ln>
            </p:spPr>
            <p:style>
              <a:lnRef idx="1">
                <a:schemeClr val="accent1"/>
              </a:lnRef>
              <a:fillRef idx="0">
                <a:schemeClr val="accent1"/>
              </a:fillRef>
              <a:effectRef idx="0">
                <a:schemeClr val="accent1"/>
              </a:effectRef>
              <a:fontRef idx="minor"/>
            </p:style>
          </p:sp>
          <p:sp>
            <p:nvSpPr>
              <p:cNvPr id="1338" name="Line 19"/>
              <p:cNvSpPr/>
              <p:nvPr/>
            </p:nvSpPr>
            <p:spPr>
              <a:xfrm>
                <a:off x="4968000" y="4691160"/>
                <a:ext cx="1781640" cy="1104120"/>
              </a:xfrm>
              <a:prstGeom prst="line">
                <a:avLst/>
              </a:prstGeom>
              <a:ln>
                <a:solidFill>
                  <a:srgbClr val="00B050"/>
                </a:solidFill>
                <a:round/>
              </a:ln>
            </p:spPr>
            <p:style>
              <a:lnRef idx="1">
                <a:schemeClr val="accent1"/>
              </a:lnRef>
              <a:fillRef idx="0">
                <a:schemeClr val="accent1"/>
              </a:fillRef>
              <a:effectRef idx="0">
                <a:schemeClr val="accent1"/>
              </a:effectRef>
              <a:fontRef idx="minor"/>
            </p:style>
          </p:sp>
        </p:grpSp>
        <p:sp>
          <p:nvSpPr>
            <p:cNvPr id="1339" name="CustomShape 20"/>
            <p:cNvSpPr/>
            <p:nvPr/>
          </p:nvSpPr>
          <p:spPr>
            <a:xfrm rot="627000">
              <a:off x="5296320" y="4566960"/>
              <a:ext cx="152280" cy="49680"/>
            </a:xfrm>
            <a:prstGeom prst="parallelogram">
              <a:avLst>
                <a:gd name="adj" fmla="val 25000"/>
              </a:avLst>
            </a:prstGeom>
            <a:noFill/>
            <a:ln w="9360">
              <a:solidFill>
                <a:srgbClr val="00B050"/>
              </a:solidFill>
              <a:round/>
            </a:ln>
          </p:spPr>
          <p:style>
            <a:lnRef idx="2">
              <a:schemeClr val="accent1">
                <a:shade val="50000"/>
              </a:schemeClr>
            </a:lnRef>
            <a:fillRef idx="1">
              <a:schemeClr val="accent1"/>
            </a:fillRef>
            <a:effectRef idx="0">
              <a:schemeClr val="accent1"/>
            </a:effectRef>
            <a:fontRef idx="minor"/>
          </p:style>
        </p:sp>
      </p:grpSp>
      <p:sp>
        <p:nvSpPr>
          <p:cNvPr id="29" name="CustomShape 1">
            <a:extLst>
              <a:ext uri="{FF2B5EF4-FFF2-40B4-BE49-F238E27FC236}">
                <a16:creationId xmlns:a16="http://schemas.microsoft.com/office/drawing/2014/main" id="{D26618EE-E62E-47CF-AAD1-9370FA921AF9}"/>
              </a:ext>
            </a:extLst>
          </p:cNvPr>
          <p:cNvSpPr/>
          <p:nvPr/>
        </p:nvSpPr>
        <p:spPr>
          <a:xfrm>
            <a:off x="6458040" y="6356520"/>
            <a:ext cx="205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C5BF7D8-74AF-4126-AEDC-0A0EC61135FE}" type="slidenum">
              <a:rPr lang="de-DE" sz="1200" b="0" strike="noStrike" spc="-1">
                <a:solidFill>
                  <a:srgbClr val="8B8B8B"/>
                </a:solidFill>
                <a:latin typeface="Calibri"/>
              </a:rPr>
              <a:t>8</a:t>
            </a:fld>
            <a:endParaRPr lang="de-DE" sz="1200" b="0" strike="noStrike" spc="-1">
              <a:latin typeface="Arial"/>
            </a:endParaRPr>
          </a:p>
        </p:txBody>
      </p:sp>
      <p:sp>
        <p:nvSpPr>
          <p:cNvPr id="32" name="Textfeld 31">
            <a:extLst>
              <a:ext uri="{FF2B5EF4-FFF2-40B4-BE49-F238E27FC236}">
                <a16:creationId xmlns:a16="http://schemas.microsoft.com/office/drawing/2014/main" id="{1441BF8A-9911-4051-BD62-576035161A13}"/>
              </a:ext>
            </a:extLst>
          </p:cNvPr>
          <p:cNvSpPr txBox="1"/>
          <p:nvPr/>
        </p:nvSpPr>
        <p:spPr>
          <a:xfrm>
            <a:off x="3538818" y="5884503"/>
            <a:ext cx="1671745" cy="683264"/>
          </a:xfrm>
          <a:prstGeom prst="rect">
            <a:avLst/>
          </a:prstGeom>
          <a:noFill/>
        </p:spPr>
        <p:txBody>
          <a:bodyPr wrap="square" rtlCol="0">
            <a:spAutoFit/>
          </a:bodyPr>
          <a:lstStyle/>
          <a:p>
            <a:r>
              <a:rPr lang="de-DE" sz="1280" b="1" dirty="0" err="1">
                <a:latin typeface="+mj-lt"/>
                <a:ea typeface="Unit Offc Light" panose="020B0504030101020102" pitchFamily="34" charset="0"/>
                <a:cs typeface="Unit Offc Light" panose="020B0504030101020102" pitchFamily="34" charset="0"/>
              </a:rPr>
              <a:t>Advanced</a:t>
            </a:r>
            <a:r>
              <a:rPr lang="de-DE" sz="1280" b="1" dirty="0">
                <a:latin typeface="+mj-lt"/>
                <a:ea typeface="Unit Offc Light" panose="020B0504030101020102" pitchFamily="34" charset="0"/>
                <a:cs typeface="Unit Offc Light" panose="020B0504030101020102" pitchFamily="34" charset="0"/>
              </a:rPr>
              <a:t> </a:t>
            </a:r>
            <a:r>
              <a:rPr lang="de-DE" sz="1280" b="1" dirty="0" err="1">
                <a:latin typeface="+mj-lt"/>
                <a:ea typeface="Unit Offc Light" panose="020B0504030101020102" pitchFamily="34" charset="0"/>
                <a:cs typeface="Unit Offc Light" panose="020B0504030101020102" pitchFamily="34" charset="0"/>
              </a:rPr>
              <a:t>screening</a:t>
            </a:r>
            <a:r>
              <a:rPr lang="de-DE" sz="1280" b="1" dirty="0">
                <a:latin typeface="+mj-lt"/>
                <a:ea typeface="Unit Offc Light" panose="020B0504030101020102" pitchFamily="34" charset="0"/>
                <a:cs typeface="Unit Offc Light" panose="020B0504030101020102" pitchFamily="34" charset="0"/>
              </a:rPr>
              <a:t> </a:t>
            </a:r>
            <a:r>
              <a:rPr lang="de-DE" sz="1280" dirty="0">
                <a:latin typeface="+mj-lt"/>
                <a:ea typeface="Unit Offc Light" panose="020B0504030101020102" pitchFamily="34" charset="0"/>
                <a:cs typeface="Unit Offc Light" panose="020B0504030101020102" pitchFamily="34" charset="0"/>
              </a:rPr>
              <a:t>(~500 m) </a:t>
            </a:r>
            <a:r>
              <a:rPr lang="de-DE" sz="1280" dirty="0">
                <a:solidFill>
                  <a:srgbClr val="FF0000"/>
                </a:solidFill>
                <a:latin typeface="+mj-lt"/>
                <a:ea typeface="Unit Offc Light" panose="020B0504030101020102" pitchFamily="34" charset="0"/>
                <a:cs typeface="Unit Offc Light" panose="020B0504030101020102" pitchFamily="34" charset="0"/>
              </a:rPr>
              <a:t>CLARITY / EMIKAT</a:t>
            </a:r>
            <a:r>
              <a:rPr lang="de-DE" sz="1280" dirty="0">
                <a:latin typeface="+mj-lt"/>
                <a:ea typeface="Unit Offc Light" panose="020B0504030101020102" pitchFamily="34" charset="0"/>
                <a:cs typeface="Unit Offc Light" panose="020B0504030101020102" pitchFamily="34" charset="0"/>
              </a:rPr>
              <a:t> </a:t>
            </a:r>
          </a:p>
        </p:txBody>
      </p:sp>
      <p:pic>
        <p:nvPicPr>
          <p:cNvPr id="33" name="Grafik 32">
            <a:extLst>
              <a:ext uri="{FF2B5EF4-FFF2-40B4-BE49-F238E27FC236}">
                <a16:creationId xmlns:a16="http://schemas.microsoft.com/office/drawing/2014/main" id="{E5386FD5-728F-4662-A052-03C3D85B6F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89828" y="4868689"/>
            <a:ext cx="1247532" cy="1071360"/>
          </a:xfrm>
          <a:prstGeom prst="rect">
            <a:avLst/>
          </a:prstGeom>
        </p:spPr>
      </p:pic>
      <p:sp>
        <p:nvSpPr>
          <p:cNvPr id="4" name="Textfeld 3"/>
          <p:cNvSpPr txBox="1"/>
          <p:nvPr/>
        </p:nvSpPr>
        <p:spPr>
          <a:xfrm rot="2138306">
            <a:off x="1737358" y="5835632"/>
            <a:ext cx="1427544" cy="307777"/>
          </a:xfrm>
          <a:prstGeom prst="rect">
            <a:avLst/>
          </a:prstGeom>
          <a:noFill/>
        </p:spPr>
        <p:txBody>
          <a:bodyPr wrap="square" rtlCol="0">
            <a:spAutoFit/>
          </a:bodyPr>
          <a:lstStyle/>
          <a:p>
            <a:r>
              <a:rPr lang="de-DE" sz="1400" dirty="0">
                <a:solidFill>
                  <a:schemeClr val="accent6"/>
                </a:solidFill>
              </a:rPr>
              <a:t>Screening Tool</a:t>
            </a:r>
          </a:p>
        </p:txBody>
      </p:sp>
      <p:sp>
        <p:nvSpPr>
          <p:cNvPr id="35" name="Textfeld 34"/>
          <p:cNvSpPr txBox="1"/>
          <p:nvPr/>
        </p:nvSpPr>
        <p:spPr>
          <a:xfrm rot="1537777">
            <a:off x="5068675" y="5241889"/>
            <a:ext cx="2022612" cy="307777"/>
          </a:xfrm>
          <a:prstGeom prst="rect">
            <a:avLst/>
          </a:prstGeom>
          <a:noFill/>
        </p:spPr>
        <p:txBody>
          <a:bodyPr wrap="square" rtlCol="0">
            <a:spAutoFit/>
          </a:bodyPr>
          <a:lstStyle/>
          <a:p>
            <a:r>
              <a:rPr lang="de-DE" sz="1400" dirty="0">
                <a:solidFill>
                  <a:srgbClr val="7030A0"/>
                </a:solidFill>
              </a:rPr>
              <a:t>Expert*</a:t>
            </a:r>
            <a:r>
              <a:rPr lang="de-DE" sz="1400" dirty="0" err="1">
                <a:solidFill>
                  <a:srgbClr val="7030A0"/>
                </a:solidFill>
              </a:rPr>
              <a:t>innenstudien</a:t>
            </a:r>
            <a:endParaRPr lang="de-DE" sz="1400" dirty="0">
              <a:solidFill>
                <a:srgbClr val="7030A0"/>
              </a:solidFill>
            </a:endParaRPr>
          </a:p>
        </p:txBody>
      </p:sp>
      <p:sp>
        <p:nvSpPr>
          <p:cNvPr id="36" name="CustomShape 21"/>
          <p:cNvSpPr/>
          <p:nvPr/>
        </p:nvSpPr>
        <p:spPr>
          <a:xfrm>
            <a:off x="2795400" y="96480"/>
            <a:ext cx="634788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800" b="1" spc="-1" dirty="0">
                <a:solidFill>
                  <a:srgbClr val="FFFFFF"/>
                </a:solidFill>
                <a:latin typeface="Calibri Light"/>
              </a:rPr>
              <a:t>CLARITY Modellberechnungen</a:t>
            </a:r>
          </a:p>
        </p:txBody>
      </p:sp>
      <p:pic>
        <p:nvPicPr>
          <p:cNvPr id="38" name="Picture 2">
            <a:extLst>
              <a:ext uri="{FF2B5EF4-FFF2-40B4-BE49-F238E27FC236}">
                <a16:creationId xmlns:a16="http://schemas.microsoft.com/office/drawing/2014/main" id="{E1FB81B4-00BA-4C59-B21B-EC2E1EA256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3036" y="5768022"/>
            <a:ext cx="1027515" cy="4009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582D2663-BF7B-4C24-936E-FA8BD44711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8188" y="3438089"/>
            <a:ext cx="1027515" cy="40098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B0389D0E-8FDE-4696-82A4-EC7507A61CC9}"/>
              </a:ext>
            </a:extLst>
          </p:cNvPr>
          <p:cNvPicPr>
            <a:picLocks noChangeAspect="1"/>
          </p:cNvPicPr>
          <p:nvPr/>
        </p:nvPicPr>
        <p:blipFill>
          <a:blip r:embed="rId9"/>
          <a:stretch>
            <a:fillRect/>
          </a:stretch>
        </p:blipFill>
        <p:spPr>
          <a:xfrm>
            <a:off x="8016889" y="4374210"/>
            <a:ext cx="908541" cy="221495"/>
          </a:xfrm>
          <a:prstGeom prst="rect">
            <a:avLst/>
          </a:prstGeom>
        </p:spPr>
      </p:pic>
      <p:sp>
        <p:nvSpPr>
          <p:cNvPr id="34" name="Ellipse 33"/>
          <p:cNvSpPr/>
          <p:nvPr/>
        </p:nvSpPr>
        <p:spPr>
          <a:xfrm rot="1441064">
            <a:off x="3974575" y="3502927"/>
            <a:ext cx="4305944" cy="206676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p:cNvSpPr/>
          <p:nvPr/>
        </p:nvSpPr>
        <p:spPr>
          <a:xfrm rot="1960213">
            <a:off x="1166755" y="4119116"/>
            <a:ext cx="4406510" cy="219122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2" name="CustomShape 14"/>
          <p:cNvSpPr/>
          <p:nvPr/>
        </p:nvSpPr>
        <p:spPr>
          <a:xfrm>
            <a:off x="7366787" y="3140624"/>
            <a:ext cx="1483200" cy="115270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142920">
              <a:lnSpc>
                <a:spcPct val="100000"/>
              </a:lnSpc>
            </a:pPr>
            <a:r>
              <a:rPr lang="de-DE" sz="1280" b="1" spc="-1" dirty="0">
                <a:solidFill>
                  <a:srgbClr val="3C3C3C"/>
                </a:solidFill>
                <a:latin typeface="+mj-lt"/>
                <a:ea typeface="Unit Offc Light"/>
              </a:rPr>
              <a:t>Mikroklima-Modelle</a:t>
            </a:r>
            <a:endParaRPr lang="de-DE" sz="1280" spc="-1" dirty="0">
              <a:latin typeface="+mj-lt"/>
            </a:endParaRPr>
          </a:p>
          <a:p>
            <a:pPr marL="142920">
              <a:lnSpc>
                <a:spcPct val="100000"/>
              </a:lnSpc>
            </a:pPr>
            <a:r>
              <a:rPr lang="de-DE" sz="1280" spc="-1" dirty="0">
                <a:solidFill>
                  <a:srgbClr val="3C3C3C"/>
                </a:solidFill>
                <a:latin typeface="+mj-lt"/>
                <a:ea typeface="Unit Offc Light"/>
              </a:rPr>
              <a:t>(~10 – 1 m)</a:t>
            </a:r>
            <a:endParaRPr lang="de-DE" sz="1280" spc="-1" dirty="0">
              <a:latin typeface="+mj-lt"/>
            </a:endParaRPr>
          </a:p>
          <a:p>
            <a:pPr marL="142920">
              <a:lnSpc>
                <a:spcPct val="100000"/>
              </a:lnSpc>
              <a:spcBef>
                <a:spcPts val="600"/>
              </a:spcBef>
            </a:pPr>
            <a:r>
              <a:rPr lang="de-DE" sz="1280" spc="-1" dirty="0">
                <a:solidFill>
                  <a:srgbClr val="FF0000"/>
                </a:solidFill>
                <a:latin typeface="+mj-lt"/>
                <a:ea typeface="Unit Offc Light"/>
              </a:rPr>
              <a:t>ENVI-</a:t>
            </a:r>
            <a:r>
              <a:rPr lang="de-DE" sz="1280" spc="-1" dirty="0" err="1">
                <a:solidFill>
                  <a:srgbClr val="FF0000"/>
                </a:solidFill>
                <a:latin typeface="+mj-lt"/>
                <a:ea typeface="Unit Offc Light"/>
              </a:rPr>
              <a:t>met</a:t>
            </a:r>
            <a:r>
              <a:rPr lang="de-DE" sz="1280" spc="-1" dirty="0">
                <a:solidFill>
                  <a:srgbClr val="FF0000"/>
                </a:solidFill>
                <a:latin typeface="+mj-lt"/>
                <a:ea typeface="Unit Offc Light"/>
              </a:rPr>
              <a:t>, </a:t>
            </a:r>
            <a:r>
              <a:rPr lang="de-DE" sz="1280" spc="-1" dirty="0" err="1">
                <a:solidFill>
                  <a:srgbClr val="FF0000"/>
                </a:solidFill>
                <a:latin typeface="+mj-lt"/>
                <a:ea typeface="Unit Offc Light"/>
              </a:rPr>
              <a:t>Grasshopper</a:t>
            </a:r>
            <a:endParaRPr lang="de-DE" sz="1280" spc="-1" dirty="0">
              <a:latin typeface="+mj-lt"/>
            </a:endParaRPr>
          </a:p>
        </p:txBody>
      </p:sp>
      <p:pic>
        <p:nvPicPr>
          <p:cNvPr id="40" name="Grafik 39">
            <a:extLst>
              <a:ext uri="{FF2B5EF4-FFF2-40B4-BE49-F238E27FC236}">
                <a16:creationId xmlns:a16="http://schemas.microsoft.com/office/drawing/2014/main" id="{3BA50098-5AD9-4E45-BD73-E131CAED5D33}"/>
              </a:ext>
            </a:extLst>
          </p:cNvPr>
          <p:cNvPicPr>
            <a:picLocks noChangeAspect="1"/>
          </p:cNvPicPr>
          <p:nvPr/>
        </p:nvPicPr>
        <p:blipFill>
          <a:blip r:embed="rId9"/>
          <a:stretch>
            <a:fillRect/>
          </a:stretch>
        </p:blipFill>
        <p:spPr>
          <a:xfrm>
            <a:off x="5370209" y="5942000"/>
            <a:ext cx="908541" cy="221495"/>
          </a:xfrm>
          <a:prstGeom prst="rect">
            <a:avLst/>
          </a:prstGeom>
        </p:spPr>
      </p:pic>
    </p:spTree>
    <p:extLst>
      <p:ext uri="{BB962C8B-B14F-4D97-AF65-F5344CB8AC3E}">
        <p14:creationId xmlns:p14="http://schemas.microsoft.com/office/powerpoint/2010/main" val="3008148701"/>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FF2178-4D09-4134-8A92-55ECF8F28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15576" cy="6858000"/>
          </a:xfrm>
          <a:prstGeom prst="rect">
            <a:avLst/>
          </a:prstGeom>
        </p:spPr>
      </p:pic>
      <p:pic>
        <p:nvPicPr>
          <p:cNvPr id="1215" name="Bild 4"/>
          <p:cNvPicPr/>
          <p:nvPr/>
        </p:nvPicPr>
        <p:blipFill>
          <a:blip r:embed="rId4" cstate="email">
            <a:extLst>
              <a:ext uri="{28A0092B-C50C-407E-A947-70E740481C1C}">
                <a14:useLocalDpi xmlns:a14="http://schemas.microsoft.com/office/drawing/2010/main"/>
              </a:ext>
            </a:extLst>
          </a:blip>
          <a:stretch/>
        </p:blipFill>
        <p:spPr>
          <a:xfrm>
            <a:off x="28440" y="152280"/>
            <a:ext cx="2721600" cy="536400"/>
          </a:xfrm>
          <a:prstGeom prst="rect">
            <a:avLst/>
          </a:prstGeom>
          <a:ln>
            <a:noFill/>
          </a:ln>
        </p:spPr>
      </p:pic>
      <p:sp>
        <p:nvSpPr>
          <p:cNvPr id="1217" name="Line 9"/>
          <p:cNvSpPr/>
          <p:nvPr/>
        </p:nvSpPr>
        <p:spPr>
          <a:xfrm>
            <a:off x="3229474" y="175700"/>
            <a:ext cx="0" cy="405360"/>
          </a:xfrm>
          <a:prstGeom prst="line">
            <a:avLst/>
          </a:prstGeom>
          <a:ln w="19080">
            <a:solidFill>
              <a:schemeClr val="bg1"/>
            </a:solidFill>
            <a:round/>
          </a:ln>
        </p:spPr>
        <p:style>
          <a:lnRef idx="1">
            <a:schemeClr val="accent1"/>
          </a:lnRef>
          <a:fillRef idx="0">
            <a:schemeClr val="accent1"/>
          </a:fillRef>
          <a:effectRef idx="0">
            <a:schemeClr val="accent1"/>
          </a:effectRef>
          <a:fontRef idx="minor"/>
        </p:style>
      </p:sp>
      <p:sp>
        <p:nvSpPr>
          <p:cNvPr id="1216" name="CustomShape 8"/>
          <p:cNvSpPr/>
          <p:nvPr/>
        </p:nvSpPr>
        <p:spPr>
          <a:xfrm>
            <a:off x="0" y="2349978"/>
            <a:ext cx="10315576" cy="1198875"/>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de-DE" sz="3600" spc="-1" dirty="0">
                <a:solidFill>
                  <a:srgbClr val="FFFFFF"/>
                </a:solidFill>
                <a:ea typeface="Arial"/>
              </a:rPr>
              <a:t>CLARITY Projektergebnisse</a:t>
            </a:r>
          </a:p>
          <a:p>
            <a:pPr algn="ctr">
              <a:lnSpc>
                <a:spcPct val="100000"/>
              </a:lnSpc>
            </a:pPr>
            <a:r>
              <a:rPr lang="de-DE" sz="3600" spc="-1" dirty="0">
                <a:solidFill>
                  <a:srgbClr val="FFFFFF"/>
                </a:solidFill>
                <a:ea typeface="Arial"/>
              </a:rPr>
              <a:t>für Linz </a:t>
            </a:r>
            <a:endParaRPr lang="de-DE" sz="2400" b="0" strike="noStrike" spc="-1" dirty="0">
              <a:solidFill>
                <a:srgbClr val="FFFFFF"/>
              </a:solidFill>
              <a:latin typeface="Arial"/>
              <a:ea typeface="Arial"/>
            </a:endParaRPr>
          </a:p>
        </p:txBody>
      </p:sp>
    </p:spTree>
    <p:extLst>
      <p:ext uri="{BB962C8B-B14F-4D97-AF65-F5344CB8AC3E}">
        <p14:creationId xmlns:p14="http://schemas.microsoft.com/office/powerpoint/2010/main" val="3316019888"/>
      </p:ext>
    </p:extLst>
  </p:cSld>
  <p:clrMapOvr>
    <a:masterClrMapping/>
  </p:clrMapOvr>
  <p:transition spd="slow" advTm="5099">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1777</Words>
  <Application>Microsoft Office PowerPoint</Application>
  <PresentationFormat>Bildschirmpräsentation (4:3)</PresentationFormat>
  <Paragraphs>328</Paragraphs>
  <Slides>19</Slides>
  <Notes>15</Notes>
  <HiddenSlides>0</HiddenSlides>
  <MMClips>0</MMClips>
  <ScaleCrop>false</ScaleCrop>
  <HeadingPairs>
    <vt:vector size="6" baseType="variant">
      <vt:variant>
        <vt:lpstr>Verwendete Schriftarten</vt:lpstr>
      </vt:variant>
      <vt:variant>
        <vt:i4>14</vt:i4>
      </vt:variant>
      <vt:variant>
        <vt:lpstr>Design</vt:lpstr>
      </vt:variant>
      <vt:variant>
        <vt:i4>5</vt:i4>
      </vt:variant>
      <vt:variant>
        <vt:lpstr>Folientitel</vt:lpstr>
      </vt:variant>
      <vt:variant>
        <vt:i4>19</vt:i4>
      </vt:variant>
    </vt:vector>
  </HeadingPairs>
  <TitlesOfParts>
    <vt:vector size="38" baseType="lpstr">
      <vt:lpstr>Yu Gothic</vt:lpstr>
      <vt:lpstr>Arial</vt:lpstr>
      <vt:lpstr>Arial Black</vt:lpstr>
      <vt:lpstr>Calibri</vt:lpstr>
      <vt:lpstr>Calibri Light</vt:lpstr>
      <vt:lpstr>Cambria Math</vt:lpstr>
      <vt:lpstr>DejaVu Sans</vt:lpstr>
      <vt:lpstr>Helvetica</vt:lpstr>
      <vt:lpstr>StarSymbol</vt:lpstr>
      <vt:lpstr>Symbol</vt:lpstr>
      <vt:lpstr>Times New Roman</vt:lpstr>
      <vt:lpstr>Unit Offc Light</vt:lpstr>
      <vt:lpstr>Verdana</vt:lpstr>
      <vt:lpstr>Wingdings</vt:lpstr>
      <vt:lpstr>Office Theme</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Landnutzung &lt;-&gt; Hitzebelastung</vt:lpstr>
      <vt:lpstr>PowerPoint-Präsentation</vt:lpstr>
      <vt:lpstr>PowerPoint-Präsentation</vt:lpstr>
      <vt:lpstr>PowerPoint-Präsentation</vt:lpstr>
      <vt:lpstr>PowerPoint-Präsentation</vt:lpstr>
      <vt:lpstr>CLARITY Advanced Urban Screening</vt:lpstr>
      <vt:lpstr>Ausblick</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Microsoft Office-Anwender</dc:creator>
  <dc:description/>
  <cp:lastModifiedBy>Koblmüller Eleonore</cp:lastModifiedBy>
  <cp:revision>744</cp:revision>
  <cp:lastPrinted>2020-06-08T16:46:19Z</cp:lastPrinted>
  <dcterms:created xsi:type="dcterms:W3CDTF">2018-06-23T16:17:18Z</dcterms:created>
  <dcterms:modified xsi:type="dcterms:W3CDTF">2020-09-10T07:14:33Z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7</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12</vt:i4>
  </property>
  <property fmtid="{D5CDD505-2E9C-101B-9397-08002B2CF9AE}" pid="8" name="PresentationFormat">
    <vt:lpwstr>Bildschirmpräsentation (4:3)</vt:lpwstr>
  </property>
  <property fmtid="{D5CDD505-2E9C-101B-9397-08002B2CF9AE}" pid="9" name="ScaleCrop">
    <vt:bool>false</vt:bool>
  </property>
  <property fmtid="{D5CDD505-2E9C-101B-9397-08002B2CF9AE}" pid="10" name="ShareDoc">
    <vt:bool>false</vt:bool>
  </property>
  <property fmtid="{D5CDD505-2E9C-101B-9397-08002B2CF9AE}" pid="11" name="Slides">
    <vt:i4>55</vt:i4>
  </property>
</Properties>
</file>